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handoutMasterIdLst>
    <p:handoutMasterId r:id="rId50"/>
  </p:handoutMasterIdLst>
  <p:sldIdLst>
    <p:sldId id="256" r:id="rId2"/>
    <p:sldId id="289" r:id="rId3"/>
    <p:sldId id="345" r:id="rId4"/>
    <p:sldId id="348" r:id="rId5"/>
    <p:sldId id="341" r:id="rId6"/>
    <p:sldId id="342" r:id="rId7"/>
    <p:sldId id="338" r:id="rId8"/>
    <p:sldId id="308" r:id="rId9"/>
    <p:sldId id="310" r:id="rId10"/>
    <p:sldId id="309" r:id="rId11"/>
    <p:sldId id="307" r:id="rId12"/>
    <p:sldId id="343" r:id="rId13"/>
    <p:sldId id="311" r:id="rId14"/>
    <p:sldId id="306" r:id="rId15"/>
    <p:sldId id="344" r:id="rId16"/>
    <p:sldId id="346" r:id="rId17"/>
    <p:sldId id="312" r:id="rId18"/>
    <p:sldId id="319" r:id="rId19"/>
    <p:sldId id="313" r:id="rId20"/>
    <p:sldId id="316" r:id="rId21"/>
    <p:sldId id="318" r:id="rId22"/>
    <p:sldId id="320" r:id="rId23"/>
    <p:sldId id="321" r:id="rId24"/>
    <p:sldId id="322" r:id="rId25"/>
    <p:sldId id="323" r:id="rId26"/>
    <p:sldId id="324" r:id="rId27"/>
    <p:sldId id="325" r:id="rId28"/>
    <p:sldId id="326" r:id="rId29"/>
    <p:sldId id="327" r:id="rId30"/>
    <p:sldId id="340" r:id="rId31"/>
    <p:sldId id="354" r:id="rId32"/>
    <p:sldId id="347" r:id="rId33"/>
    <p:sldId id="305" r:id="rId34"/>
    <p:sldId id="339" r:id="rId35"/>
    <p:sldId id="350" r:id="rId36"/>
    <p:sldId id="351" r:id="rId37"/>
    <p:sldId id="334" r:id="rId38"/>
    <p:sldId id="335" r:id="rId39"/>
    <p:sldId id="328" r:id="rId40"/>
    <p:sldId id="329" r:id="rId41"/>
    <p:sldId id="331" r:id="rId42"/>
    <p:sldId id="349" r:id="rId43"/>
    <p:sldId id="336" r:id="rId44"/>
    <p:sldId id="352" r:id="rId45"/>
    <p:sldId id="332" r:id="rId46"/>
    <p:sldId id="353" r:id="rId47"/>
    <p:sldId id="337" r:id="rId48"/>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491"/>
    <p:restoredTop sz="96221" autoAdjust="0"/>
  </p:normalViewPr>
  <p:slideViewPr>
    <p:cSldViewPr snapToGrid="0" snapToObjects="1">
      <p:cViewPr varScale="1">
        <p:scale>
          <a:sx n="145" d="100"/>
          <a:sy n="145" d="100"/>
        </p:scale>
        <p:origin x="2192"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B5B3FC-D259-4339-B80E-3202CA0E79E0}"/>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en-US" dirty="0"/>
          </a:p>
        </p:txBody>
      </p:sp>
      <p:sp>
        <p:nvSpPr>
          <p:cNvPr id="3" name="Date Placeholder 2">
            <a:extLst>
              <a:ext uri="{FF2B5EF4-FFF2-40B4-BE49-F238E27FC236}">
                <a16:creationId xmlns:a16="http://schemas.microsoft.com/office/drawing/2014/main" id="{83FC71E3-9681-4FD2-8D7A-D1CF620D97E0}"/>
              </a:ext>
            </a:extLst>
          </p:cNvPr>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81C42527-8CB2-4B15-A023-2BC6DAF79A16}" type="datetimeFigureOut">
              <a:rPr lang="en-US" altLang="en-US"/>
              <a:pPr>
                <a:defRPr/>
              </a:pPr>
              <a:t>2/10/22</a:t>
            </a:fld>
            <a:endParaRPr lang="en-US" altLang="en-US" dirty="0"/>
          </a:p>
        </p:txBody>
      </p:sp>
      <p:sp>
        <p:nvSpPr>
          <p:cNvPr id="4" name="Footer Placeholder 3">
            <a:extLst>
              <a:ext uri="{FF2B5EF4-FFF2-40B4-BE49-F238E27FC236}">
                <a16:creationId xmlns:a16="http://schemas.microsoft.com/office/drawing/2014/main" id="{B2420833-BE26-409D-977C-70F1EE82E373}"/>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en-US" dirty="0"/>
          </a:p>
        </p:txBody>
      </p:sp>
      <p:sp>
        <p:nvSpPr>
          <p:cNvPr id="5" name="Slide Number Placeholder 4">
            <a:extLst>
              <a:ext uri="{FF2B5EF4-FFF2-40B4-BE49-F238E27FC236}">
                <a16:creationId xmlns:a16="http://schemas.microsoft.com/office/drawing/2014/main" id="{E1CBEA6B-0C64-42E5-9E64-21C8B8DDE37A}"/>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D518A1C-3D7A-4D93-87CB-929567B29C90}" type="slidenum">
              <a:rPr lang="en-US" altLang="en-US"/>
              <a:pPr>
                <a:defRPr/>
              </a:pPr>
              <a:t>‹#›</a:t>
            </a:fld>
            <a:endParaRPr lang="en-US" alt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3.tiff>
</file>

<file path=ppt/media/image4.tiff>
</file>

<file path=ppt/media/image5.jpeg>
</file>

<file path=ppt/media/image6.tiff>
</file>

<file path=ppt/media/image7.tiff>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FE9C9D1-FF53-4A1F-B1AC-C553C465C06C}"/>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en-US" dirty="0"/>
          </a:p>
        </p:txBody>
      </p:sp>
      <p:sp>
        <p:nvSpPr>
          <p:cNvPr id="3" name="Date Placeholder 2">
            <a:extLst>
              <a:ext uri="{FF2B5EF4-FFF2-40B4-BE49-F238E27FC236}">
                <a16:creationId xmlns:a16="http://schemas.microsoft.com/office/drawing/2014/main" id="{41B10D0F-6CF9-4371-BFF6-87FD774BB128}"/>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32E9C981-B83C-43FE-BAC2-886B2E289F95}" type="datetimeFigureOut">
              <a:rPr lang="en-US" altLang="en-US"/>
              <a:pPr>
                <a:defRPr/>
              </a:pPr>
              <a:t>2/10/22</a:t>
            </a:fld>
            <a:endParaRPr lang="en-US" altLang="en-US" dirty="0"/>
          </a:p>
        </p:txBody>
      </p:sp>
      <p:sp>
        <p:nvSpPr>
          <p:cNvPr id="4" name="Slide Image Placeholder 3">
            <a:extLst>
              <a:ext uri="{FF2B5EF4-FFF2-40B4-BE49-F238E27FC236}">
                <a16:creationId xmlns:a16="http://schemas.microsoft.com/office/drawing/2014/main" id="{536C0587-BAD1-4F27-AE41-8F616658EAB8}"/>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E2CFA256-6831-4BFA-8360-3E04C7D4E73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ABCA1D6E-799F-469D-AE51-4A6D5AA5EEB9}"/>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en-US" dirty="0"/>
          </a:p>
        </p:txBody>
      </p:sp>
      <p:sp>
        <p:nvSpPr>
          <p:cNvPr id="7" name="Slide Number Placeholder 6">
            <a:extLst>
              <a:ext uri="{FF2B5EF4-FFF2-40B4-BE49-F238E27FC236}">
                <a16:creationId xmlns:a16="http://schemas.microsoft.com/office/drawing/2014/main" id="{339090E3-AF64-4FF8-AE87-9C351B090760}"/>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A048AD9-4560-411A-985C-A5A70006F240}"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8</a:t>
            </a:fld>
            <a:endParaRPr lang="en-US" altLang="en-US" dirty="0"/>
          </a:p>
        </p:txBody>
      </p:sp>
    </p:spTree>
    <p:extLst>
      <p:ext uri="{BB962C8B-B14F-4D97-AF65-F5344CB8AC3E}">
        <p14:creationId xmlns:p14="http://schemas.microsoft.com/office/powerpoint/2010/main" val="3355660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32</a:t>
            </a:fld>
            <a:endParaRPr lang="en-US" altLang="en-US" dirty="0"/>
          </a:p>
        </p:txBody>
      </p:sp>
    </p:spTree>
    <p:extLst>
      <p:ext uri="{BB962C8B-B14F-4D97-AF65-F5344CB8AC3E}">
        <p14:creationId xmlns:p14="http://schemas.microsoft.com/office/powerpoint/2010/main" val="1292348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37</a:t>
            </a:fld>
            <a:endParaRPr lang="en-US" altLang="en-US" dirty="0"/>
          </a:p>
        </p:txBody>
      </p:sp>
    </p:spTree>
    <p:extLst>
      <p:ext uri="{BB962C8B-B14F-4D97-AF65-F5344CB8AC3E}">
        <p14:creationId xmlns:p14="http://schemas.microsoft.com/office/powerpoint/2010/main" val="41961454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38</a:t>
            </a:fld>
            <a:endParaRPr lang="en-US" altLang="en-US" dirty="0"/>
          </a:p>
        </p:txBody>
      </p:sp>
    </p:spTree>
    <p:extLst>
      <p:ext uri="{BB962C8B-B14F-4D97-AF65-F5344CB8AC3E}">
        <p14:creationId xmlns:p14="http://schemas.microsoft.com/office/powerpoint/2010/main" val="3146315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39</a:t>
            </a:fld>
            <a:endParaRPr lang="en-US" altLang="en-US" dirty="0"/>
          </a:p>
        </p:txBody>
      </p:sp>
    </p:spTree>
    <p:extLst>
      <p:ext uri="{BB962C8B-B14F-4D97-AF65-F5344CB8AC3E}">
        <p14:creationId xmlns:p14="http://schemas.microsoft.com/office/powerpoint/2010/main" val="2762935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40</a:t>
            </a:fld>
            <a:endParaRPr lang="en-US" altLang="en-US" dirty="0"/>
          </a:p>
        </p:txBody>
      </p:sp>
    </p:spTree>
    <p:extLst>
      <p:ext uri="{BB962C8B-B14F-4D97-AF65-F5344CB8AC3E}">
        <p14:creationId xmlns:p14="http://schemas.microsoft.com/office/powerpoint/2010/main" val="9678146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41</a:t>
            </a:fld>
            <a:endParaRPr lang="en-US" altLang="en-US" dirty="0"/>
          </a:p>
        </p:txBody>
      </p:sp>
    </p:spTree>
    <p:extLst>
      <p:ext uri="{BB962C8B-B14F-4D97-AF65-F5344CB8AC3E}">
        <p14:creationId xmlns:p14="http://schemas.microsoft.com/office/powerpoint/2010/main" val="3526192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42</a:t>
            </a:fld>
            <a:endParaRPr lang="en-US" altLang="en-US" dirty="0"/>
          </a:p>
        </p:txBody>
      </p:sp>
    </p:spTree>
    <p:extLst>
      <p:ext uri="{BB962C8B-B14F-4D97-AF65-F5344CB8AC3E}">
        <p14:creationId xmlns:p14="http://schemas.microsoft.com/office/powerpoint/2010/main" val="30826085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43</a:t>
            </a:fld>
            <a:endParaRPr lang="en-US" altLang="en-US" dirty="0"/>
          </a:p>
        </p:txBody>
      </p:sp>
    </p:spTree>
    <p:extLst>
      <p:ext uri="{BB962C8B-B14F-4D97-AF65-F5344CB8AC3E}">
        <p14:creationId xmlns:p14="http://schemas.microsoft.com/office/powerpoint/2010/main" val="38345739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44</a:t>
            </a:fld>
            <a:endParaRPr lang="en-US" altLang="en-US" dirty="0"/>
          </a:p>
        </p:txBody>
      </p:sp>
    </p:spTree>
    <p:extLst>
      <p:ext uri="{BB962C8B-B14F-4D97-AF65-F5344CB8AC3E}">
        <p14:creationId xmlns:p14="http://schemas.microsoft.com/office/powerpoint/2010/main" val="4196692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10</a:t>
            </a:fld>
            <a:endParaRPr lang="en-US" altLang="en-US" dirty="0"/>
          </a:p>
        </p:txBody>
      </p:sp>
    </p:spTree>
    <p:extLst>
      <p:ext uri="{BB962C8B-B14F-4D97-AF65-F5344CB8AC3E}">
        <p14:creationId xmlns:p14="http://schemas.microsoft.com/office/powerpoint/2010/main" val="3778023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21</a:t>
            </a:fld>
            <a:endParaRPr lang="en-US" altLang="en-US" dirty="0"/>
          </a:p>
        </p:txBody>
      </p:sp>
    </p:spTree>
    <p:extLst>
      <p:ext uri="{BB962C8B-B14F-4D97-AF65-F5344CB8AC3E}">
        <p14:creationId xmlns:p14="http://schemas.microsoft.com/office/powerpoint/2010/main" val="457340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25</a:t>
            </a:fld>
            <a:endParaRPr lang="en-US" altLang="en-US" dirty="0"/>
          </a:p>
        </p:txBody>
      </p:sp>
    </p:spTree>
    <p:extLst>
      <p:ext uri="{BB962C8B-B14F-4D97-AF65-F5344CB8AC3E}">
        <p14:creationId xmlns:p14="http://schemas.microsoft.com/office/powerpoint/2010/main" val="2957578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26</a:t>
            </a:fld>
            <a:endParaRPr lang="en-US" altLang="en-US" dirty="0"/>
          </a:p>
        </p:txBody>
      </p:sp>
    </p:spTree>
    <p:extLst>
      <p:ext uri="{BB962C8B-B14F-4D97-AF65-F5344CB8AC3E}">
        <p14:creationId xmlns:p14="http://schemas.microsoft.com/office/powerpoint/2010/main" val="1523560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27</a:t>
            </a:fld>
            <a:endParaRPr lang="en-US" altLang="en-US" dirty="0"/>
          </a:p>
        </p:txBody>
      </p:sp>
    </p:spTree>
    <p:extLst>
      <p:ext uri="{BB962C8B-B14F-4D97-AF65-F5344CB8AC3E}">
        <p14:creationId xmlns:p14="http://schemas.microsoft.com/office/powerpoint/2010/main" val="691228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28</a:t>
            </a:fld>
            <a:endParaRPr lang="en-US" altLang="en-US" dirty="0"/>
          </a:p>
        </p:txBody>
      </p:sp>
    </p:spTree>
    <p:extLst>
      <p:ext uri="{BB962C8B-B14F-4D97-AF65-F5344CB8AC3E}">
        <p14:creationId xmlns:p14="http://schemas.microsoft.com/office/powerpoint/2010/main" val="3243862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29</a:t>
            </a:fld>
            <a:endParaRPr lang="en-US" altLang="en-US" dirty="0"/>
          </a:p>
        </p:txBody>
      </p:sp>
    </p:spTree>
    <p:extLst>
      <p:ext uri="{BB962C8B-B14F-4D97-AF65-F5344CB8AC3E}">
        <p14:creationId xmlns:p14="http://schemas.microsoft.com/office/powerpoint/2010/main" val="2156185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A048AD9-4560-411A-985C-A5A70006F240}" type="slidenum">
              <a:rPr lang="en-US" altLang="en-US" smtClean="0"/>
              <a:pPr>
                <a:defRPr/>
              </a:pPr>
              <a:t>30</a:t>
            </a:fld>
            <a:endParaRPr lang="en-US" altLang="en-US" dirty="0"/>
          </a:p>
        </p:txBody>
      </p:sp>
    </p:spTree>
    <p:extLst>
      <p:ext uri="{BB962C8B-B14F-4D97-AF65-F5344CB8AC3E}">
        <p14:creationId xmlns:p14="http://schemas.microsoft.com/office/powerpoint/2010/main" val="1037075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F8AA2057-F365-401A-BCBD-AB15783DA6B7}"/>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AF9DCA33-D365-4FE0-81A7-27A770F66A96}" type="datetimeFigureOut">
              <a:rPr lang="en-US" altLang="en-US"/>
              <a:pPr>
                <a:defRPr/>
              </a:pPr>
              <a:t>2/10/22</a:t>
            </a:fld>
            <a:endParaRPr lang="en-US" altLang="en-US" dirty="0"/>
          </a:p>
        </p:txBody>
      </p:sp>
      <p:sp>
        <p:nvSpPr>
          <p:cNvPr id="5" name="Footer Placeholder 4">
            <a:extLst>
              <a:ext uri="{FF2B5EF4-FFF2-40B4-BE49-F238E27FC236}">
                <a16:creationId xmlns:a16="http://schemas.microsoft.com/office/drawing/2014/main" id="{D4A55D79-0C34-4DF6-BBDC-31C81003B506}"/>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6" name="Slide Number Placeholder 5">
            <a:extLst>
              <a:ext uri="{FF2B5EF4-FFF2-40B4-BE49-F238E27FC236}">
                <a16:creationId xmlns:a16="http://schemas.microsoft.com/office/drawing/2014/main" id="{20D99590-BA39-44A9-93FC-5BE7E9236185}"/>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7511B927-7FF2-4960-929B-A359A8EEEE7B}" type="slidenum">
              <a:rPr lang="en-US" altLang="en-US"/>
              <a:pPr>
                <a:defRPr/>
              </a:pPr>
              <a:t>‹#›</a:t>
            </a:fld>
            <a:endParaRPr lang="en-US" altLang="en-US" dirty="0"/>
          </a:p>
        </p:txBody>
      </p:sp>
    </p:spTree>
    <p:extLst>
      <p:ext uri="{BB962C8B-B14F-4D97-AF65-F5344CB8AC3E}">
        <p14:creationId xmlns:p14="http://schemas.microsoft.com/office/powerpoint/2010/main" val="335774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CFC3E9-7643-4106-9235-158C4081FFFF}"/>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0191881F-57E7-4550-B97D-30CE246C02F7}" type="datetimeFigureOut">
              <a:rPr lang="en-US" altLang="en-US"/>
              <a:pPr>
                <a:defRPr/>
              </a:pPr>
              <a:t>2/10/22</a:t>
            </a:fld>
            <a:endParaRPr lang="en-US" altLang="en-US" dirty="0"/>
          </a:p>
        </p:txBody>
      </p:sp>
      <p:sp>
        <p:nvSpPr>
          <p:cNvPr id="5" name="Footer Placeholder 4">
            <a:extLst>
              <a:ext uri="{FF2B5EF4-FFF2-40B4-BE49-F238E27FC236}">
                <a16:creationId xmlns:a16="http://schemas.microsoft.com/office/drawing/2014/main" id="{CF154D46-BD71-4228-8B81-02FE9B892514}"/>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6" name="Slide Number Placeholder 5">
            <a:extLst>
              <a:ext uri="{FF2B5EF4-FFF2-40B4-BE49-F238E27FC236}">
                <a16:creationId xmlns:a16="http://schemas.microsoft.com/office/drawing/2014/main" id="{7C36D9BD-9409-4A26-8EBF-F6660E10A771}"/>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143F76E3-2BF3-49EA-971E-CF7ADDEFEACA}" type="slidenum">
              <a:rPr lang="en-US" altLang="en-US"/>
              <a:pPr>
                <a:defRPr/>
              </a:pPr>
              <a:t>‹#›</a:t>
            </a:fld>
            <a:endParaRPr lang="en-US" altLang="en-US" dirty="0"/>
          </a:p>
        </p:txBody>
      </p:sp>
    </p:spTree>
    <p:extLst>
      <p:ext uri="{BB962C8B-B14F-4D97-AF65-F5344CB8AC3E}">
        <p14:creationId xmlns:p14="http://schemas.microsoft.com/office/powerpoint/2010/main" val="4178753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83DF32-E195-45A1-9189-8459B6B77CAD}"/>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BDC6BF1C-C9DC-4FDC-AC80-181CC916068F}" type="datetimeFigureOut">
              <a:rPr lang="en-US" altLang="en-US"/>
              <a:pPr>
                <a:defRPr/>
              </a:pPr>
              <a:t>2/10/22</a:t>
            </a:fld>
            <a:endParaRPr lang="en-US" altLang="en-US" dirty="0"/>
          </a:p>
        </p:txBody>
      </p:sp>
      <p:sp>
        <p:nvSpPr>
          <p:cNvPr id="5" name="Footer Placeholder 4">
            <a:extLst>
              <a:ext uri="{FF2B5EF4-FFF2-40B4-BE49-F238E27FC236}">
                <a16:creationId xmlns:a16="http://schemas.microsoft.com/office/drawing/2014/main" id="{E6C43FF7-D3CC-4F03-A430-CB6A16C6628F}"/>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6" name="Slide Number Placeholder 5">
            <a:extLst>
              <a:ext uri="{FF2B5EF4-FFF2-40B4-BE49-F238E27FC236}">
                <a16:creationId xmlns:a16="http://schemas.microsoft.com/office/drawing/2014/main" id="{F25BC1D2-7D8E-456B-A40C-C58E34386023}"/>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DFC85001-6B94-4565-8898-C6E5096DD639}" type="slidenum">
              <a:rPr lang="en-US" altLang="en-US"/>
              <a:pPr>
                <a:defRPr/>
              </a:pPr>
              <a:t>‹#›</a:t>
            </a:fld>
            <a:endParaRPr lang="en-US" altLang="en-US" dirty="0"/>
          </a:p>
        </p:txBody>
      </p:sp>
    </p:spTree>
    <p:extLst>
      <p:ext uri="{BB962C8B-B14F-4D97-AF65-F5344CB8AC3E}">
        <p14:creationId xmlns:p14="http://schemas.microsoft.com/office/powerpoint/2010/main" val="1090537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002060"/>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1C68AF-BA65-4F09-A35A-7EF98513B450}"/>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24B927C0-26D1-4F68-B12B-5B0CF161EE9E}" type="datetimeFigureOut">
              <a:rPr lang="en-US" altLang="en-US"/>
              <a:pPr>
                <a:defRPr/>
              </a:pPr>
              <a:t>2/10/22</a:t>
            </a:fld>
            <a:endParaRPr lang="en-US" altLang="en-US" dirty="0"/>
          </a:p>
        </p:txBody>
      </p:sp>
      <p:sp>
        <p:nvSpPr>
          <p:cNvPr id="5" name="Footer Placeholder 4">
            <a:extLst>
              <a:ext uri="{FF2B5EF4-FFF2-40B4-BE49-F238E27FC236}">
                <a16:creationId xmlns:a16="http://schemas.microsoft.com/office/drawing/2014/main" id="{A1C5C241-3308-4E50-AFE6-41F07D07FB0B}"/>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6" name="Slide Number Placeholder 5">
            <a:extLst>
              <a:ext uri="{FF2B5EF4-FFF2-40B4-BE49-F238E27FC236}">
                <a16:creationId xmlns:a16="http://schemas.microsoft.com/office/drawing/2014/main" id="{E67ECFCB-F036-4B0A-97A9-C6DEC65D1F02}"/>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ABC21EAA-49E6-4B6F-A4FB-986EE655E2A1}" type="slidenum">
              <a:rPr lang="en-US" altLang="en-US"/>
              <a:pPr>
                <a:defRPr/>
              </a:pPr>
              <a:t>‹#›</a:t>
            </a:fld>
            <a:endParaRPr lang="en-US" altLang="en-US" dirty="0"/>
          </a:p>
        </p:txBody>
      </p:sp>
    </p:spTree>
    <p:extLst>
      <p:ext uri="{BB962C8B-B14F-4D97-AF65-F5344CB8AC3E}">
        <p14:creationId xmlns:p14="http://schemas.microsoft.com/office/powerpoint/2010/main" val="641717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2893C7-E7FB-4767-988A-0F37584B8503}"/>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6AA0E657-A5C6-4D8A-8EB1-623EA37EA730}" type="datetimeFigureOut">
              <a:rPr lang="en-US" altLang="en-US"/>
              <a:pPr>
                <a:defRPr/>
              </a:pPr>
              <a:t>2/10/22</a:t>
            </a:fld>
            <a:endParaRPr lang="en-US" altLang="en-US" dirty="0"/>
          </a:p>
        </p:txBody>
      </p:sp>
      <p:sp>
        <p:nvSpPr>
          <p:cNvPr id="5" name="Footer Placeholder 4">
            <a:extLst>
              <a:ext uri="{FF2B5EF4-FFF2-40B4-BE49-F238E27FC236}">
                <a16:creationId xmlns:a16="http://schemas.microsoft.com/office/drawing/2014/main" id="{A903C0D7-29E8-4D75-BDDF-7AE96B42C680}"/>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6" name="Slide Number Placeholder 5">
            <a:extLst>
              <a:ext uri="{FF2B5EF4-FFF2-40B4-BE49-F238E27FC236}">
                <a16:creationId xmlns:a16="http://schemas.microsoft.com/office/drawing/2014/main" id="{8E8E2663-68A6-4797-84DB-D26E42FB73D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346BBD96-78D1-4DAB-9705-F30109DE1322}" type="slidenum">
              <a:rPr lang="en-US" altLang="en-US"/>
              <a:pPr>
                <a:defRPr/>
              </a:pPr>
              <a:t>‹#›</a:t>
            </a:fld>
            <a:endParaRPr lang="en-US" altLang="en-US" dirty="0"/>
          </a:p>
        </p:txBody>
      </p:sp>
    </p:spTree>
    <p:extLst>
      <p:ext uri="{BB962C8B-B14F-4D97-AF65-F5344CB8AC3E}">
        <p14:creationId xmlns:p14="http://schemas.microsoft.com/office/powerpoint/2010/main" val="1891998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E40C3F7-D3E6-4B8A-9FC8-686FB25235F9}"/>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DBBD917D-4136-45A5-9DAF-6C2EC9D971F2}" type="datetimeFigureOut">
              <a:rPr lang="en-US" altLang="en-US"/>
              <a:pPr>
                <a:defRPr/>
              </a:pPr>
              <a:t>2/10/22</a:t>
            </a:fld>
            <a:endParaRPr lang="en-US" altLang="en-US" dirty="0"/>
          </a:p>
        </p:txBody>
      </p:sp>
      <p:sp>
        <p:nvSpPr>
          <p:cNvPr id="6" name="Footer Placeholder 5">
            <a:extLst>
              <a:ext uri="{FF2B5EF4-FFF2-40B4-BE49-F238E27FC236}">
                <a16:creationId xmlns:a16="http://schemas.microsoft.com/office/drawing/2014/main" id="{D7F61188-20BA-4A33-9B4E-7AFE8130F948}"/>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7" name="Slide Number Placeholder 6">
            <a:extLst>
              <a:ext uri="{FF2B5EF4-FFF2-40B4-BE49-F238E27FC236}">
                <a16:creationId xmlns:a16="http://schemas.microsoft.com/office/drawing/2014/main" id="{59F5CD8B-E93C-4D9E-9F3B-750296C10E16}"/>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B9052D72-5FD4-49A6-A517-AE78A399A7BE}" type="slidenum">
              <a:rPr lang="en-US" altLang="en-US"/>
              <a:pPr>
                <a:defRPr/>
              </a:pPr>
              <a:t>‹#›</a:t>
            </a:fld>
            <a:endParaRPr lang="en-US" altLang="en-US" dirty="0"/>
          </a:p>
        </p:txBody>
      </p:sp>
    </p:spTree>
    <p:extLst>
      <p:ext uri="{BB962C8B-B14F-4D97-AF65-F5344CB8AC3E}">
        <p14:creationId xmlns:p14="http://schemas.microsoft.com/office/powerpoint/2010/main" val="2761401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7FACBC-AAFE-47B6-8224-050D1DCFBCE5}"/>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1AF08184-8FEF-4510-A049-660951F33C3B}" type="datetimeFigureOut">
              <a:rPr lang="en-US" altLang="en-US"/>
              <a:pPr>
                <a:defRPr/>
              </a:pPr>
              <a:t>2/10/22</a:t>
            </a:fld>
            <a:endParaRPr lang="en-US" altLang="en-US" dirty="0"/>
          </a:p>
        </p:txBody>
      </p:sp>
      <p:sp>
        <p:nvSpPr>
          <p:cNvPr id="8" name="Footer Placeholder 7">
            <a:extLst>
              <a:ext uri="{FF2B5EF4-FFF2-40B4-BE49-F238E27FC236}">
                <a16:creationId xmlns:a16="http://schemas.microsoft.com/office/drawing/2014/main" id="{AA731A29-EAAC-4E7D-A62C-A16B33B6E1B9}"/>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9" name="Slide Number Placeholder 8">
            <a:extLst>
              <a:ext uri="{FF2B5EF4-FFF2-40B4-BE49-F238E27FC236}">
                <a16:creationId xmlns:a16="http://schemas.microsoft.com/office/drawing/2014/main" id="{D34BE737-5761-4E35-988C-A312905239D4}"/>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44EBC236-076A-4346-B038-81299B1633E8}" type="slidenum">
              <a:rPr lang="en-US" altLang="en-US"/>
              <a:pPr>
                <a:defRPr/>
              </a:pPr>
              <a:t>‹#›</a:t>
            </a:fld>
            <a:endParaRPr lang="en-US" altLang="en-US" dirty="0"/>
          </a:p>
        </p:txBody>
      </p:sp>
    </p:spTree>
    <p:extLst>
      <p:ext uri="{BB962C8B-B14F-4D97-AF65-F5344CB8AC3E}">
        <p14:creationId xmlns:p14="http://schemas.microsoft.com/office/powerpoint/2010/main" val="2145537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8AC781-FDD7-4F13-A968-5D276B12A891}"/>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D2A00367-7EB8-4DA2-BB56-91F3C8FCB906}" type="datetimeFigureOut">
              <a:rPr lang="en-US" altLang="en-US"/>
              <a:pPr>
                <a:defRPr/>
              </a:pPr>
              <a:t>2/10/22</a:t>
            </a:fld>
            <a:endParaRPr lang="en-US" altLang="en-US" dirty="0"/>
          </a:p>
        </p:txBody>
      </p:sp>
      <p:sp>
        <p:nvSpPr>
          <p:cNvPr id="4" name="Footer Placeholder 3">
            <a:extLst>
              <a:ext uri="{FF2B5EF4-FFF2-40B4-BE49-F238E27FC236}">
                <a16:creationId xmlns:a16="http://schemas.microsoft.com/office/drawing/2014/main" id="{955AAADF-155E-468D-BA96-B02325C64FC8}"/>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5" name="Slide Number Placeholder 4">
            <a:extLst>
              <a:ext uri="{FF2B5EF4-FFF2-40B4-BE49-F238E27FC236}">
                <a16:creationId xmlns:a16="http://schemas.microsoft.com/office/drawing/2014/main" id="{6BB58EBA-3ABC-4BE3-B35D-AAB683BDF8AE}"/>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841FEE62-1536-488B-A5ED-1A9A4DF15981}" type="slidenum">
              <a:rPr lang="en-US" altLang="en-US"/>
              <a:pPr>
                <a:defRPr/>
              </a:pPr>
              <a:t>‹#›</a:t>
            </a:fld>
            <a:endParaRPr lang="en-US" altLang="en-US" dirty="0"/>
          </a:p>
        </p:txBody>
      </p:sp>
    </p:spTree>
    <p:extLst>
      <p:ext uri="{BB962C8B-B14F-4D97-AF65-F5344CB8AC3E}">
        <p14:creationId xmlns:p14="http://schemas.microsoft.com/office/powerpoint/2010/main" val="883380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6321F5-2035-4595-8727-F764CB79F842}"/>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86D177C7-4872-403D-A96A-55A60FDC6B11}" type="datetimeFigureOut">
              <a:rPr lang="en-US" altLang="en-US"/>
              <a:pPr>
                <a:defRPr/>
              </a:pPr>
              <a:t>2/10/22</a:t>
            </a:fld>
            <a:endParaRPr lang="en-US" altLang="en-US" dirty="0"/>
          </a:p>
        </p:txBody>
      </p:sp>
      <p:sp>
        <p:nvSpPr>
          <p:cNvPr id="3" name="Footer Placeholder 2">
            <a:extLst>
              <a:ext uri="{FF2B5EF4-FFF2-40B4-BE49-F238E27FC236}">
                <a16:creationId xmlns:a16="http://schemas.microsoft.com/office/drawing/2014/main" id="{946D3146-A107-48C9-BC57-A20897760AF6}"/>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4" name="Slide Number Placeholder 3">
            <a:extLst>
              <a:ext uri="{FF2B5EF4-FFF2-40B4-BE49-F238E27FC236}">
                <a16:creationId xmlns:a16="http://schemas.microsoft.com/office/drawing/2014/main" id="{BBBCB8C7-112A-4CA2-90E1-88A9E8A402C0}"/>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8D9915B2-AFAF-4FAD-94CC-611F11408D6D}" type="slidenum">
              <a:rPr lang="en-US" altLang="en-US"/>
              <a:pPr>
                <a:defRPr/>
              </a:pPr>
              <a:t>‹#›</a:t>
            </a:fld>
            <a:endParaRPr lang="en-US" altLang="en-US" dirty="0"/>
          </a:p>
        </p:txBody>
      </p:sp>
    </p:spTree>
    <p:extLst>
      <p:ext uri="{BB962C8B-B14F-4D97-AF65-F5344CB8AC3E}">
        <p14:creationId xmlns:p14="http://schemas.microsoft.com/office/powerpoint/2010/main" val="4052726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A758494A-7ADC-4FA7-819E-2834B48FF365}"/>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C0873DEA-835A-4693-AB30-4D711BADE628}" type="datetimeFigureOut">
              <a:rPr lang="en-US" altLang="en-US"/>
              <a:pPr>
                <a:defRPr/>
              </a:pPr>
              <a:t>2/10/22</a:t>
            </a:fld>
            <a:endParaRPr lang="en-US" altLang="en-US" dirty="0"/>
          </a:p>
        </p:txBody>
      </p:sp>
      <p:sp>
        <p:nvSpPr>
          <p:cNvPr id="6" name="Footer Placeholder 5">
            <a:extLst>
              <a:ext uri="{FF2B5EF4-FFF2-40B4-BE49-F238E27FC236}">
                <a16:creationId xmlns:a16="http://schemas.microsoft.com/office/drawing/2014/main" id="{5310E911-1F1A-4E8E-92BC-42B9DFFAEC1E}"/>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7" name="Slide Number Placeholder 6">
            <a:extLst>
              <a:ext uri="{FF2B5EF4-FFF2-40B4-BE49-F238E27FC236}">
                <a16:creationId xmlns:a16="http://schemas.microsoft.com/office/drawing/2014/main" id="{50AF4738-0DC7-44F4-AC48-B3C7484BF665}"/>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E640BD9F-D079-450E-88AD-DC576E6B6B63}" type="slidenum">
              <a:rPr lang="en-US" altLang="en-US"/>
              <a:pPr>
                <a:defRPr/>
              </a:pPr>
              <a:t>‹#›</a:t>
            </a:fld>
            <a:endParaRPr lang="en-US" altLang="en-US" dirty="0"/>
          </a:p>
        </p:txBody>
      </p:sp>
    </p:spTree>
    <p:extLst>
      <p:ext uri="{BB962C8B-B14F-4D97-AF65-F5344CB8AC3E}">
        <p14:creationId xmlns:p14="http://schemas.microsoft.com/office/powerpoint/2010/main" val="3410605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DE8EAF76-E1B3-4C6A-B002-DBA75AA0FCFF}"/>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CEB4572D-4921-4BB3-A5A2-5794794B51CD}" type="datetimeFigureOut">
              <a:rPr lang="en-US" altLang="en-US"/>
              <a:pPr>
                <a:defRPr/>
              </a:pPr>
              <a:t>2/10/22</a:t>
            </a:fld>
            <a:endParaRPr lang="en-US" altLang="en-US" dirty="0"/>
          </a:p>
        </p:txBody>
      </p:sp>
      <p:sp>
        <p:nvSpPr>
          <p:cNvPr id="6" name="Footer Placeholder 5">
            <a:extLst>
              <a:ext uri="{FF2B5EF4-FFF2-40B4-BE49-F238E27FC236}">
                <a16:creationId xmlns:a16="http://schemas.microsoft.com/office/drawing/2014/main" id="{DBBABB14-104E-4645-8A67-FB06A31550C7}"/>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endParaRPr lang="en-US" altLang="en-US" dirty="0"/>
          </a:p>
        </p:txBody>
      </p:sp>
      <p:sp>
        <p:nvSpPr>
          <p:cNvPr id="7" name="Slide Number Placeholder 6">
            <a:extLst>
              <a:ext uri="{FF2B5EF4-FFF2-40B4-BE49-F238E27FC236}">
                <a16:creationId xmlns:a16="http://schemas.microsoft.com/office/drawing/2014/main" id="{86C99F09-A480-40E9-8BDF-ADF19F2ED03F}"/>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pPr>
              <a:defRPr/>
            </a:pPr>
            <a:fld id="{726F9262-4E28-443D-82A7-AE52F302D1C3}" type="slidenum">
              <a:rPr lang="en-US" altLang="en-US"/>
              <a:pPr>
                <a:defRPr/>
              </a:pPr>
              <a:t>‹#›</a:t>
            </a:fld>
            <a:endParaRPr lang="en-US" altLang="en-US" dirty="0"/>
          </a:p>
        </p:txBody>
      </p:sp>
    </p:spTree>
    <p:extLst>
      <p:ext uri="{BB962C8B-B14F-4D97-AF65-F5344CB8AC3E}">
        <p14:creationId xmlns:p14="http://schemas.microsoft.com/office/powerpoint/2010/main" val="3140310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6FCA1CB5-AD55-414D-BABE-364829FE7091}"/>
              </a:ext>
            </a:extLst>
          </p:cNvPr>
          <p:cNvSpPr>
            <a:spLocks noGrp="1"/>
          </p:cNvSpPr>
          <p:nvPr>
            <p:ph type="title"/>
          </p:nvPr>
        </p:nvSpPr>
        <p:spPr bwMode="auto">
          <a:xfrm>
            <a:off x="457200" y="1158875"/>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D18C33E8-B18F-48E0-A271-411F5DA7A69D}"/>
              </a:ext>
            </a:extLst>
          </p:cNvPr>
          <p:cNvSpPr>
            <a:spLocks noGrp="1"/>
          </p:cNvSpPr>
          <p:nvPr>
            <p:ph type="body" idx="1"/>
          </p:nvPr>
        </p:nvSpPr>
        <p:spPr bwMode="auto">
          <a:xfrm>
            <a:off x="457200" y="2452688"/>
            <a:ext cx="8229600" cy="367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8" name="Rectangle 7">
            <a:extLst>
              <a:ext uri="{FF2B5EF4-FFF2-40B4-BE49-F238E27FC236}">
                <a16:creationId xmlns:a16="http://schemas.microsoft.com/office/drawing/2014/main" id="{6CDF79B9-C119-4F47-A077-AC2003ACFBAE}"/>
              </a:ext>
            </a:extLst>
          </p:cNvPr>
          <p:cNvSpPr/>
          <p:nvPr userDrawn="1"/>
        </p:nvSpPr>
        <p:spPr>
          <a:xfrm>
            <a:off x="0" y="6569075"/>
            <a:ext cx="9144000" cy="288925"/>
          </a:xfrm>
          <a:prstGeom prst="rect">
            <a:avLst/>
          </a:prstGeom>
          <a:solidFill>
            <a:srgbClr val="FFCC00"/>
          </a:solidFill>
          <a:ln>
            <a:noFill/>
          </a:ln>
          <a:effectLst/>
        </p:spPr>
        <p:style>
          <a:lnRef idx="1">
            <a:schemeClr val="accent6"/>
          </a:lnRef>
          <a:fillRef idx="3">
            <a:schemeClr val="accent6"/>
          </a:fillRef>
          <a:effectRef idx="2">
            <a:schemeClr val="accent6"/>
          </a:effectRef>
          <a:fontRef idx="minor">
            <a:schemeClr val="lt1"/>
          </a:fontRef>
        </p:style>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eaLnBrk="1" hangingPunct="1">
              <a:defRPr/>
            </a:pPr>
            <a:endParaRPr lang="en-US" altLang="en-US" dirty="0">
              <a:solidFill>
                <a:srgbClr val="FFFFFF"/>
              </a:solidFill>
            </a:endParaRPr>
          </a:p>
        </p:txBody>
      </p:sp>
      <p:sp>
        <p:nvSpPr>
          <p:cNvPr id="9" name="Rectangle 8">
            <a:extLst>
              <a:ext uri="{FF2B5EF4-FFF2-40B4-BE49-F238E27FC236}">
                <a16:creationId xmlns:a16="http://schemas.microsoft.com/office/drawing/2014/main" id="{FC66D138-FA02-442D-AE68-5EAD317AF5B0}"/>
              </a:ext>
            </a:extLst>
          </p:cNvPr>
          <p:cNvSpPr>
            <a:spLocks noChangeArrowheads="1"/>
          </p:cNvSpPr>
          <p:nvPr userDrawn="1"/>
        </p:nvSpPr>
        <p:spPr bwMode="auto">
          <a:xfrm>
            <a:off x="0" y="0"/>
            <a:ext cx="9144000" cy="83185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eaLnBrk="1" hangingPunct="1">
              <a:defRPr/>
            </a:pPr>
            <a:endParaRPr lang="en-US" altLang="en-US" dirty="0">
              <a:solidFill>
                <a:srgbClr val="FFFFFF"/>
              </a:solidFill>
            </a:endParaRPr>
          </a:p>
        </p:txBody>
      </p:sp>
      <p:pic>
        <p:nvPicPr>
          <p:cNvPr id="1030" name="Picture 9" descr="UMBClogo_offset_cmyk-W.eps">
            <a:extLst>
              <a:ext uri="{FF2B5EF4-FFF2-40B4-BE49-F238E27FC236}">
                <a16:creationId xmlns:a16="http://schemas.microsoft.com/office/drawing/2014/main" id="{79F71F7E-0737-45BA-9B8A-863FC040F9B6}"/>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68275" y="127000"/>
            <a:ext cx="3316288" cy="604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TextBox 10">
            <a:extLst>
              <a:ext uri="{FF2B5EF4-FFF2-40B4-BE49-F238E27FC236}">
                <a16:creationId xmlns:a16="http://schemas.microsoft.com/office/drawing/2014/main" id="{5D058375-1D84-4824-97BF-2F976086C702}"/>
              </a:ext>
            </a:extLst>
          </p:cNvPr>
          <p:cNvSpPr txBox="1">
            <a:spLocks noChangeArrowheads="1"/>
          </p:cNvSpPr>
          <p:nvPr userDrawn="1"/>
        </p:nvSpPr>
        <p:spPr bwMode="auto">
          <a:xfrm>
            <a:off x="7181850" y="6542088"/>
            <a:ext cx="1822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r" eaLnBrk="1" hangingPunct="1">
              <a:defRPr/>
            </a:pPr>
            <a:r>
              <a:rPr lang="en-US" altLang="en-US" sz="1400" dirty="0">
                <a:latin typeface="Arial" charset="0"/>
              </a:rPr>
              <a:t>www.umbc.edu</a:t>
            </a:r>
          </a:p>
        </p:txBody>
      </p:sp>
      <p:sp>
        <p:nvSpPr>
          <p:cNvPr id="2" name="Rectangle 1">
            <a:extLst>
              <a:ext uri="{FF2B5EF4-FFF2-40B4-BE49-F238E27FC236}">
                <a16:creationId xmlns:a16="http://schemas.microsoft.com/office/drawing/2014/main" id="{85BDA649-C2C1-4BF8-830F-F9416E1C0507}"/>
              </a:ext>
            </a:extLst>
          </p:cNvPr>
          <p:cNvSpPr/>
          <p:nvPr userDrawn="1"/>
        </p:nvSpPr>
        <p:spPr>
          <a:xfrm>
            <a:off x="7425466" y="581728"/>
            <a:ext cx="1713931" cy="246221"/>
          </a:xfrm>
          <a:prstGeom prst="rect">
            <a:avLst/>
          </a:prstGeom>
        </p:spPr>
        <p:txBody>
          <a:bodyPr wrap="none">
            <a:spAutoFit/>
          </a:bodyPr>
          <a:lstStyle/>
          <a:p>
            <a:pPr algn="r"/>
            <a:r>
              <a:rPr lang="en-US" sz="1000" dirty="0">
                <a:solidFill>
                  <a:srgbClr val="FFC000"/>
                </a:solidFill>
              </a:rPr>
              <a:t>Data 603 - Big Data Platforms</a:t>
            </a:r>
          </a:p>
        </p:txBody>
      </p:sp>
    </p:spTree>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mj-cs"/>
        </a:defRPr>
      </a:lvl1pPr>
      <a:lvl2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2pPr>
      <a:lvl3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3pPr>
      <a:lvl4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4pPr>
      <a:lvl5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File_syste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Clustered_file_system#Distributed_file_systems" TargetMode="External"/><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hyperlink" Target="https://en.wikipedia.org/wiki/Google_File_System"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en.wikipedia.org/wiki/Clustered_file_system#Distributed_file_system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hadoop.apache.org/docs/current/hadoop-project-dist/hadoop-hdfs/HdfsDesign.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hadoop.apache.org/docs/current/hadoop-project-dist/hadoop-hdfs/HdfsDesign.html" TargetMode="External"/><Relationship Id="rId1" Type="http://schemas.openxmlformats.org/officeDocument/2006/relationships/slideLayout" Target="../slideLayouts/slideLayout2.xml"/><Relationship Id="rId4" Type="http://schemas.openxmlformats.org/officeDocument/2006/relationships/hyperlink" Target="https://dzone.com/articles/an-introduction-to-hdfs"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hadoop.apache.org/docs/current/hadoop-project-dist/hadoop-hdfs/HdfsDesign.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hadoop.apache.org/docs/current/hadoop-project-dist/hadoop-hdfs/HdfsQuotaAdminGuide.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hadoop.apache.org/docs/current/hadoop-project-dist/hadoop-hdfs/HdfsPermissionsGuide.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stackoverflow.com/questions/15675312/why-hdfs-is-write-once-and-read-multiple-times"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images.linoxide.com/hadoop-hdfs-commands-cheatsheet.pdf"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medium.com/analytics-vidhya/hadoop-single-node-cluster-on-docker-e88c3d09a256"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usenix.org/system/files/login/articles/73508-maltzahn.pdf" TargetMode="External"/><Relationship Id="rId2" Type="http://schemas.openxmlformats.org/officeDocument/2006/relationships/hyperlink" Target="https://hadoop.apache.org/docs/current/hadoop-project-dist/hadoop-hdfs/HdfsDesign.html" TargetMode="External"/><Relationship Id="rId1" Type="http://schemas.openxmlformats.org/officeDocument/2006/relationships/slideLayout" Target="../slideLayouts/slideLayout2.xml"/><Relationship Id="rId5" Type="http://schemas.openxmlformats.org/officeDocument/2006/relationships/hyperlink" Target="http://hadoopecosystemtable.github.io/" TargetMode="External"/><Relationship Id="rId4" Type="http://schemas.openxmlformats.org/officeDocument/2006/relationships/hyperlink" Target="https://databricks.com/blog/2017/05/31/top-5-reasons-for-choosing-s3-over-hdfs.htm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n.wikipedia.org/wiki/Semi-structured_data"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en.wikipedia.org/wiki/Key%E2%80%93value_database"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aws.amazon.com/nosql/columnar/"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en.wikipedia.org/wiki/Random_access" TargetMode="External"/><Relationship Id="rId5" Type="http://schemas.openxmlformats.org/officeDocument/2006/relationships/hyperlink" Target="https://www.stitchdata.com/columnardatabase/" TargetMode="External"/><Relationship Id="rId4" Type="http://schemas.openxmlformats.org/officeDocument/2006/relationships/hyperlink" Target="https://www.geeksforgeeks.org/difference-between-row-oriented-and-column-oriented-data-stores-in-dbms/"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hbase.apache.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hyperlink" Target="https://research.google.com/archive/bigtable-osdi06.pdf" TargetMode="External"/><Relationship Id="rId4" Type="http://schemas.openxmlformats.org/officeDocument/2006/relationships/hyperlink" Target="https://www.dataversity.net/understanding-key-value-database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accumulo.apache.or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research.google.com/archive/bigtable-osdi06.pdf"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cassandra.apache.org/doc/latest/architecture/overview.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www.allthingsdistributed.com/files/amazon-dynamo-sosp2007.pdf"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hadoopecosystemtable.github.io/"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databricks.com/glossary/data-lake" TargetMode="External"/><Relationship Id="rId2" Type="http://schemas.openxmlformats.org/officeDocument/2006/relationships/hyperlink" Target="https://www.digitalocean.com/community/tutorials/a-comparison-of-nosql-database-management-systems-and-models" TargetMode="External"/><Relationship Id="rId1" Type="http://schemas.openxmlformats.org/officeDocument/2006/relationships/slideLayout" Target="../slideLayouts/slideLayout2.xml"/><Relationship Id="rId4" Type="http://schemas.openxmlformats.org/officeDocument/2006/relationships/hyperlink" Target="https://docs.github.com/en/github/writing-on-github/getting-started-with-writing-and-formatting-on-github/basic-writing-and-formatting-syntax"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hyperlink" Target="https://vimeo.com/507778388"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tldp.org/LDP/sag/html/filesystems.html" TargetMode="External"/><Relationship Id="rId2" Type="http://schemas.openxmlformats.org/officeDocument/2006/relationships/hyperlink" Target="https://en.wikipedia.org/wiki/File_syste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File_syste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en.wikipedia.org/wiki/Virtual_file_system" TargetMode="External"/><Relationship Id="rId4" Type="http://schemas.openxmlformats.org/officeDocument/2006/relationships/hyperlink" Target="https://www.ibm.com/support/knowledgecenter/ssw_aix_72/kernelextension/logical_fsys.html"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File_syste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D5D55941-5515-410D-94E7-D74EF2EE48E8}"/>
              </a:ext>
            </a:extLst>
          </p:cNvPr>
          <p:cNvSpPr>
            <a:spLocks noGrp="1"/>
          </p:cNvSpPr>
          <p:nvPr>
            <p:ph type="ctrTitle"/>
          </p:nvPr>
        </p:nvSpPr>
        <p:spPr>
          <a:xfrm>
            <a:off x="685800" y="1390592"/>
            <a:ext cx="7772400" cy="1470025"/>
          </a:xfrm>
        </p:spPr>
        <p:txBody>
          <a:bodyPr/>
          <a:lstStyle/>
          <a:p>
            <a:pPr eaLnBrk="1" hangingPunct="1"/>
            <a:r>
              <a:rPr lang="en-US" altLang="en-US" sz="4800" b="1" dirty="0">
                <a:solidFill>
                  <a:srgbClr val="002060"/>
                </a:solidFill>
              </a:rPr>
              <a:t>Data 603 – Big Data Platforms</a:t>
            </a:r>
          </a:p>
        </p:txBody>
      </p:sp>
      <p:pic>
        <p:nvPicPr>
          <p:cNvPr id="1026" name="Picture 2" descr="Image result for umbc">
            <a:extLst>
              <a:ext uri="{FF2B5EF4-FFF2-40B4-BE49-F238E27FC236}">
                <a16:creationId xmlns:a16="http://schemas.microsoft.com/office/drawing/2014/main" id="{B8F5AF01-679F-4BBF-A9A0-423CBC0038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3105756"/>
            <a:ext cx="4191000" cy="10953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816B0B7-5810-984A-AD86-8069D1BFD129}"/>
              </a:ext>
            </a:extLst>
          </p:cNvPr>
          <p:cNvSpPr txBox="1"/>
          <p:nvPr/>
        </p:nvSpPr>
        <p:spPr>
          <a:xfrm>
            <a:off x="0" y="4981903"/>
            <a:ext cx="9144000" cy="1077218"/>
          </a:xfrm>
          <a:prstGeom prst="rect">
            <a:avLst/>
          </a:prstGeom>
          <a:noFill/>
        </p:spPr>
        <p:txBody>
          <a:bodyPr wrap="square" rtlCol="0">
            <a:spAutoFit/>
          </a:bodyPr>
          <a:lstStyle/>
          <a:p>
            <a:pPr algn="ctr"/>
            <a:r>
              <a:rPr lang="en-US" sz="3200" dirty="0"/>
              <a:t>Lecture 2</a:t>
            </a:r>
          </a:p>
          <a:p>
            <a:pPr algn="ctr"/>
            <a:r>
              <a:rPr lang="en-US" sz="3200" dirty="0"/>
              <a:t>Distributed File Systems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3"/>
              </a:rPr>
              <a:t>Filesystem</a:t>
            </a:r>
            <a:r>
              <a:rPr lang="en-US" dirty="0"/>
              <a:t> - Concepts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Space Management</a:t>
            </a:r>
          </a:p>
          <a:p>
            <a:pPr lvl="1"/>
            <a:r>
              <a:rPr lang="en-US" sz="1800" dirty="0"/>
              <a:t>Organizing files and directories</a:t>
            </a:r>
          </a:p>
          <a:p>
            <a:pPr lvl="1"/>
            <a:r>
              <a:rPr lang="en-US" sz="1800" dirty="0"/>
              <a:t>Keeping physical location within the media where the file objects are located</a:t>
            </a:r>
          </a:p>
          <a:p>
            <a:r>
              <a:rPr lang="en-US" sz="1800" dirty="0"/>
              <a:t>File names</a:t>
            </a:r>
          </a:p>
          <a:p>
            <a:pPr lvl="1"/>
            <a:r>
              <a:rPr lang="en-US" sz="1800" dirty="0"/>
              <a:t>Human readable name</a:t>
            </a:r>
          </a:p>
          <a:p>
            <a:pPr lvl="1"/>
            <a:r>
              <a:rPr lang="en-US" sz="1800" dirty="0"/>
              <a:t>Identify storage location of the files</a:t>
            </a:r>
          </a:p>
          <a:p>
            <a:r>
              <a:rPr lang="en-US" sz="1800" dirty="0"/>
              <a:t>Directory Names</a:t>
            </a:r>
          </a:p>
          <a:p>
            <a:pPr lvl="1"/>
            <a:r>
              <a:rPr lang="en-US" sz="1800" dirty="0"/>
              <a:t>Logical collection of files</a:t>
            </a:r>
          </a:p>
          <a:p>
            <a:pPr lvl="1"/>
            <a:r>
              <a:rPr lang="en-US" sz="1800" dirty="0"/>
              <a:t>Flat or hierarchical structure</a:t>
            </a:r>
          </a:p>
          <a:p>
            <a:r>
              <a:rPr lang="en-US" sz="1800" dirty="0"/>
              <a:t>Metadata</a:t>
            </a:r>
          </a:p>
          <a:p>
            <a:pPr lvl="1"/>
            <a:r>
              <a:rPr lang="en-US" sz="1800" dirty="0"/>
              <a:t>Length of the data, number of blocks/byte count, time created/modified, user id, group id, access permissions  (r/w/x), attributes, etc.</a:t>
            </a:r>
          </a:p>
        </p:txBody>
      </p:sp>
    </p:spTree>
    <p:extLst>
      <p:ext uri="{BB962C8B-B14F-4D97-AF65-F5344CB8AC3E}">
        <p14:creationId xmlns:p14="http://schemas.microsoft.com/office/powerpoint/2010/main" val="3285539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Distributed Filesystems</a:t>
            </a:r>
          </a:p>
        </p:txBody>
      </p:sp>
      <p:pic>
        <p:nvPicPr>
          <p:cNvPr id="8" name="Picture 7">
            <a:extLst>
              <a:ext uri="{FF2B5EF4-FFF2-40B4-BE49-F238E27FC236}">
                <a16:creationId xmlns:a16="http://schemas.microsoft.com/office/drawing/2014/main" id="{39453F58-7187-CE4F-B5AF-A407D47657C7}"/>
              </a:ext>
            </a:extLst>
          </p:cNvPr>
          <p:cNvPicPr>
            <a:picLocks noChangeAspect="1"/>
          </p:cNvPicPr>
          <p:nvPr/>
        </p:nvPicPr>
        <p:blipFill>
          <a:blip r:embed="rId2"/>
          <a:stretch>
            <a:fillRect/>
          </a:stretch>
        </p:blipFill>
        <p:spPr>
          <a:xfrm>
            <a:off x="1702676" y="2301875"/>
            <a:ext cx="5738648" cy="3824271"/>
          </a:xfrm>
          <a:prstGeom prst="rect">
            <a:avLst/>
          </a:prstGeom>
        </p:spPr>
      </p:pic>
    </p:spTree>
    <p:extLst>
      <p:ext uri="{BB962C8B-B14F-4D97-AF65-F5344CB8AC3E}">
        <p14:creationId xmlns:p14="http://schemas.microsoft.com/office/powerpoint/2010/main" val="1800422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Distributed Filesystems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a:xfrm>
            <a:off x="457200" y="2452688"/>
            <a:ext cx="8229600" cy="1811741"/>
          </a:xfrm>
        </p:spPr>
        <p:txBody>
          <a:bodyPr/>
          <a:lstStyle/>
          <a:p>
            <a:r>
              <a:rPr lang="en-US" sz="1800" dirty="0"/>
              <a:t>Filesystems that manage the storage across a network </a:t>
            </a:r>
          </a:p>
          <a:p>
            <a:r>
              <a:rPr lang="en-US" sz="1800" dirty="0"/>
              <a:t>Do not share block level access to the same storage but use a network protocol.</a:t>
            </a:r>
          </a:p>
          <a:p>
            <a:r>
              <a:rPr lang="en-US" sz="1800" dirty="0"/>
              <a:t>Allows files to be accessed using the same interfaces as local files </a:t>
            </a:r>
          </a:p>
          <a:p>
            <a:pPr lvl="1"/>
            <a:r>
              <a:rPr lang="en-US" sz="1800" dirty="0"/>
              <a:t>Mounting/unmounting, listing directories, read/write at byte boundaries, system's native permission model</a:t>
            </a:r>
          </a:p>
          <a:p>
            <a:pPr marL="457200" lvl="1" indent="0">
              <a:buNone/>
            </a:pPr>
            <a:endParaRPr lang="en-US" sz="1800" dirty="0"/>
          </a:p>
          <a:p>
            <a:pPr lvl="1"/>
            <a:endParaRPr lang="en-US" sz="1800" dirty="0"/>
          </a:p>
        </p:txBody>
      </p:sp>
      <p:pic>
        <p:nvPicPr>
          <p:cNvPr id="4" name="Picture 3">
            <a:extLst>
              <a:ext uri="{FF2B5EF4-FFF2-40B4-BE49-F238E27FC236}">
                <a16:creationId xmlns:a16="http://schemas.microsoft.com/office/drawing/2014/main" id="{CAA83AAC-C9C5-1C48-A5BA-16C4E4DB8AB3}"/>
              </a:ext>
            </a:extLst>
          </p:cNvPr>
          <p:cNvPicPr>
            <a:picLocks noChangeAspect="1"/>
          </p:cNvPicPr>
          <p:nvPr/>
        </p:nvPicPr>
        <p:blipFill>
          <a:blip r:embed="rId2"/>
          <a:stretch>
            <a:fillRect/>
          </a:stretch>
        </p:blipFill>
        <p:spPr>
          <a:xfrm>
            <a:off x="5009075" y="3890359"/>
            <a:ext cx="3976984" cy="2361334"/>
          </a:xfrm>
          <a:prstGeom prst="rect">
            <a:avLst/>
          </a:prstGeom>
        </p:spPr>
      </p:pic>
      <p:sp>
        <p:nvSpPr>
          <p:cNvPr id="5" name="TextBox 4">
            <a:extLst>
              <a:ext uri="{FF2B5EF4-FFF2-40B4-BE49-F238E27FC236}">
                <a16:creationId xmlns:a16="http://schemas.microsoft.com/office/drawing/2014/main" id="{57D499D6-6CA5-1D4F-A26E-D936930A2195}"/>
              </a:ext>
            </a:extLst>
          </p:cNvPr>
          <p:cNvSpPr txBox="1"/>
          <p:nvPr/>
        </p:nvSpPr>
        <p:spPr>
          <a:xfrm>
            <a:off x="457200" y="4415242"/>
            <a:ext cx="4405745" cy="2031325"/>
          </a:xfrm>
          <a:prstGeom prst="rect">
            <a:avLst/>
          </a:prstGeom>
          <a:noFill/>
        </p:spPr>
        <p:txBody>
          <a:bodyPr wrap="square" rtlCol="0">
            <a:spAutoFit/>
          </a:bodyPr>
          <a:lstStyle/>
          <a:p>
            <a:pPr marL="57150" indent="0">
              <a:buNone/>
            </a:pPr>
            <a:r>
              <a:rPr lang="en-US" dirty="0"/>
              <a:t>References:</a:t>
            </a:r>
          </a:p>
          <a:p>
            <a:pPr marL="342900" indent="-285750">
              <a:buFont typeface="Arial" panose="020B0604020202020204" pitchFamily="34" charset="0"/>
              <a:buChar char="•"/>
            </a:pPr>
            <a:r>
              <a:rPr lang="en-US" dirty="0">
                <a:hlinkClick r:id="rId3"/>
              </a:rPr>
              <a:t>https://en.wikipedia.org/wiki/Clustered_file_system#Distributed_file_systems</a:t>
            </a:r>
            <a:endParaRPr lang="en-US" dirty="0"/>
          </a:p>
          <a:p>
            <a:pPr marL="342900" indent="-285750">
              <a:buFont typeface="Arial" panose="020B0604020202020204" pitchFamily="34" charset="0"/>
              <a:buChar char="•"/>
            </a:pPr>
            <a:r>
              <a:rPr lang="en-US" dirty="0">
                <a:hlinkClick r:id="rId4"/>
              </a:rPr>
              <a:t>https://en.wikipedia.org/wiki/Google_File_System</a:t>
            </a:r>
            <a:endParaRPr lang="en-US" dirty="0"/>
          </a:p>
          <a:p>
            <a:pPr lvl="1">
              <a:buFontTx/>
              <a:buChar char="-"/>
            </a:pPr>
            <a:endParaRPr lang="en-US" dirty="0"/>
          </a:p>
          <a:p>
            <a:endParaRPr lang="en-US" dirty="0"/>
          </a:p>
        </p:txBody>
      </p:sp>
    </p:spTree>
    <p:extLst>
      <p:ext uri="{BB962C8B-B14F-4D97-AF65-F5344CB8AC3E}">
        <p14:creationId xmlns:p14="http://schemas.microsoft.com/office/powerpoint/2010/main" val="185389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Distributed Filesystems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b="1" dirty="0"/>
              <a:t>Access Transparency</a:t>
            </a:r>
            <a:r>
              <a:rPr lang="en-US" sz="1800" dirty="0"/>
              <a:t>: Clients can use the distributed filesystems just like they would use the local filesystems</a:t>
            </a:r>
          </a:p>
          <a:p>
            <a:r>
              <a:rPr lang="en-US" sz="1800" b="1" dirty="0"/>
              <a:t>Concurrency</a:t>
            </a:r>
            <a:r>
              <a:rPr lang="en-US" sz="1800" dirty="0"/>
              <a:t>: A modification by one process is coherently presented to other processes reading the file. </a:t>
            </a:r>
          </a:p>
          <a:p>
            <a:r>
              <a:rPr lang="en-US" sz="1800" b="1" dirty="0"/>
              <a:t>Scalability</a:t>
            </a:r>
            <a:r>
              <a:rPr lang="en-US" sz="1800" dirty="0"/>
              <a:t>: File system should be able serve varying degree of loads incurred (small to large traffic)</a:t>
            </a:r>
          </a:p>
          <a:p>
            <a:r>
              <a:rPr lang="en-US" sz="1800" b="1" dirty="0"/>
              <a:t>Replication</a:t>
            </a:r>
            <a:r>
              <a:rPr lang="en-US" sz="1800" dirty="0"/>
              <a:t>: Files are replicated across different nodes for the scalability</a:t>
            </a:r>
          </a:p>
          <a:p>
            <a:r>
              <a:rPr lang="en-US" sz="1800" b="1" dirty="0"/>
              <a:t>Fault Tolerant</a:t>
            </a:r>
            <a:r>
              <a:rPr lang="en-US" sz="1800" dirty="0"/>
              <a:t>: Ability to self-heal during hardware failures</a:t>
            </a:r>
          </a:p>
          <a:p>
            <a:pPr marL="0" indent="0">
              <a:buNone/>
            </a:pPr>
            <a:endParaRPr lang="en-US" sz="1800" dirty="0"/>
          </a:p>
          <a:p>
            <a:pPr marL="57150" indent="0">
              <a:buNone/>
            </a:pPr>
            <a:r>
              <a:rPr lang="en-US" sz="1800" dirty="0"/>
              <a:t>Reference:</a:t>
            </a:r>
          </a:p>
          <a:p>
            <a:pPr marL="400050"/>
            <a:r>
              <a:rPr lang="en-US" sz="1800" dirty="0">
                <a:hlinkClick r:id="rId2"/>
              </a:rPr>
              <a:t>https://en.wikipedia.org/wiki/Clustered_file_system#Distributed_file_systems</a:t>
            </a:r>
            <a:endParaRPr lang="en-US" sz="1800" dirty="0"/>
          </a:p>
          <a:p>
            <a:pPr lvl="1">
              <a:buFontTx/>
              <a:buChar char="-"/>
            </a:pPr>
            <a:endParaRPr lang="en-US" sz="1800" dirty="0"/>
          </a:p>
          <a:p>
            <a:pPr lvl="1"/>
            <a:endParaRPr lang="en-US" sz="1800" dirty="0"/>
          </a:p>
        </p:txBody>
      </p:sp>
    </p:spTree>
    <p:extLst>
      <p:ext uri="{BB962C8B-B14F-4D97-AF65-F5344CB8AC3E}">
        <p14:creationId xmlns:p14="http://schemas.microsoft.com/office/powerpoint/2010/main" val="530716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hlinkClick r:id="rId2"/>
              </a:rPr>
              <a:t>Hadoop Distributed File System</a:t>
            </a:r>
            <a:endParaRPr lang="en-US" dirty="0"/>
          </a:p>
        </p:txBody>
      </p:sp>
      <p:pic>
        <p:nvPicPr>
          <p:cNvPr id="3074" name="Picture 2" descr="The New Apache Hadoop Releases With Latest Version 3.2.0">
            <a:extLst>
              <a:ext uri="{FF2B5EF4-FFF2-40B4-BE49-F238E27FC236}">
                <a16:creationId xmlns:a16="http://schemas.microsoft.com/office/drawing/2014/main" id="{9AE1BE9E-D3AA-1445-B876-EE52AFAAD3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483" t="15477" r="24368" b="17908"/>
          <a:stretch/>
        </p:blipFill>
        <p:spPr bwMode="auto">
          <a:xfrm>
            <a:off x="2233447" y="2301875"/>
            <a:ext cx="4677105" cy="3426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4956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hlinkClick r:id="rId2"/>
              </a:rPr>
              <a:t>Hadoop Distributed File System</a:t>
            </a:r>
            <a:endParaRPr lang="en-US" dirty="0"/>
          </a:p>
        </p:txBody>
      </p:sp>
      <p:pic>
        <p:nvPicPr>
          <p:cNvPr id="6" name="Picture 5">
            <a:extLst>
              <a:ext uri="{FF2B5EF4-FFF2-40B4-BE49-F238E27FC236}">
                <a16:creationId xmlns:a16="http://schemas.microsoft.com/office/drawing/2014/main" id="{996619A4-6FB0-AA48-AFD1-9C3B109A4B7A}"/>
              </a:ext>
            </a:extLst>
          </p:cNvPr>
          <p:cNvPicPr>
            <a:picLocks noChangeAspect="1"/>
          </p:cNvPicPr>
          <p:nvPr/>
        </p:nvPicPr>
        <p:blipFill>
          <a:blip r:embed="rId3"/>
          <a:stretch>
            <a:fillRect/>
          </a:stretch>
        </p:blipFill>
        <p:spPr>
          <a:xfrm>
            <a:off x="1271751" y="2301875"/>
            <a:ext cx="6600497" cy="3540892"/>
          </a:xfrm>
          <a:prstGeom prst="rect">
            <a:avLst/>
          </a:prstGeom>
        </p:spPr>
      </p:pic>
      <p:sp>
        <p:nvSpPr>
          <p:cNvPr id="7" name="TextBox 6">
            <a:extLst>
              <a:ext uri="{FF2B5EF4-FFF2-40B4-BE49-F238E27FC236}">
                <a16:creationId xmlns:a16="http://schemas.microsoft.com/office/drawing/2014/main" id="{923D7FC1-DD58-B544-B946-FCAE0F500EE2}"/>
              </a:ext>
            </a:extLst>
          </p:cNvPr>
          <p:cNvSpPr txBox="1"/>
          <p:nvPr/>
        </p:nvSpPr>
        <p:spPr>
          <a:xfrm>
            <a:off x="1701405" y="6106510"/>
            <a:ext cx="5741187" cy="369332"/>
          </a:xfrm>
          <a:prstGeom prst="rect">
            <a:avLst/>
          </a:prstGeom>
          <a:noFill/>
        </p:spPr>
        <p:txBody>
          <a:bodyPr wrap="none" rtlCol="0">
            <a:spAutoFit/>
          </a:bodyPr>
          <a:lstStyle/>
          <a:p>
            <a:r>
              <a:rPr lang="en-US" dirty="0"/>
              <a:t>Source: </a:t>
            </a:r>
            <a:r>
              <a:rPr lang="en-US" dirty="0">
                <a:hlinkClick r:id="rId4"/>
              </a:rPr>
              <a:t>https://dzone.com/articles/an-introduction-to-hdfs</a:t>
            </a:r>
            <a:endParaRPr lang="en-US" dirty="0"/>
          </a:p>
        </p:txBody>
      </p:sp>
    </p:spTree>
    <p:extLst>
      <p:ext uri="{BB962C8B-B14F-4D97-AF65-F5344CB8AC3E}">
        <p14:creationId xmlns:p14="http://schemas.microsoft.com/office/powerpoint/2010/main" val="563000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hlinkClick r:id="rId2"/>
              </a:rPr>
              <a:t>Hadoop Distributed File System</a:t>
            </a:r>
            <a:endParaRPr lang="en-US" dirty="0"/>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Hadoop Distributed File System (HDFS) is designed to run on </a:t>
            </a:r>
            <a:r>
              <a:rPr lang="en-US" sz="1800" b="1" dirty="0"/>
              <a:t>commodity hardware.</a:t>
            </a:r>
          </a:p>
          <a:p>
            <a:pPr lvl="1"/>
            <a:r>
              <a:rPr lang="en-US" sz="1800" dirty="0"/>
              <a:t>Runs on low-cost hardware</a:t>
            </a:r>
          </a:p>
          <a:p>
            <a:r>
              <a:rPr lang="en-US" sz="1800" dirty="0"/>
              <a:t>Provides </a:t>
            </a:r>
            <a:r>
              <a:rPr lang="en-US" sz="1800" b="1" dirty="0"/>
              <a:t>Fault Tolerance</a:t>
            </a:r>
          </a:p>
          <a:p>
            <a:pPr lvl="1"/>
            <a:r>
              <a:rPr lang="en-US" sz="1800" dirty="0"/>
              <a:t>Quick automated detection and recovery from hardware/software failures.</a:t>
            </a:r>
          </a:p>
          <a:p>
            <a:r>
              <a:rPr lang="en-US" sz="1800" b="1" dirty="0"/>
              <a:t>High throughput access </a:t>
            </a:r>
            <a:r>
              <a:rPr lang="en-US" sz="1800" dirty="0"/>
              <a:t>to applications with need for large data sets. </a:t>
            </a:r>
          </a:p>
          <a:p>
            <a:pPr lvl="1"/>
            <a:r>
              <a:rPr lang="en-US" sz="1800" b="1" dirty="0"/>
              <a:t>Tuned to support large files </a:t>
            </a:r>
            <a:r>
              <a:rPr lang="en-US" sz="1800" dirty="0"/>
              <a:t>(gigabytes to terabytes in size).</a:t>
            </a:r>
          </a:p>
          <a:p>
            <a:pPr lvl="1"/>
            <a:r>
              <a:rPr lang="en-US" sz="1800" dirty="0"/>
              <a:t>High aggregate data bandwidth and scale to hundreds of nodes in a single cluster, supporting millions of files in a single instance.</a:t>
            </a:r>
          </a:p>
          <a:p>
            <a:pPr lvl="1"/>
            <a:r>
              <a:rPr lang="en-US" sz="1800" dirty="0"/>
              <a:t>The design </a:t>
            </a:r>
            <a:r>
              <a:rPr lang="en-US" sz="1800" b="1" dirty="0"/>
              <a:t>emphasis is on high throughput of data access</a:t>
            </a:r>
            <a:r>
              <a:rPr lang="en-US" sz="1800" dirty="0"/>
              <a:t>. </a:t>
            </a:r>
          </a:p>
          <a:p>
            <a:pPr lvl="2"/>
            <a:r>
              <a:rPr lang="en-US" sz="1800" b="1" dirty="0"/>
              <a:t>Not a good choice for low latency data access</a:t>
            </a:r>
          </a:p>
        </p:txBody>
      </p:sp>
    </p:spTree>
    <p:extLst>
      <p:ext uri="{BB962C8B-B14F-4D97-AF65-F5344CB8AC3E}">
        <p14:creationId xmlns:p14="http://schemas.microsoft.com/office/powerpoint/2010/main" val="3957506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Design Choices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marL="0" indent="0">
              <a:buNone/>
            </a:pPr>
            <a:r>
              <a:rPr lang="en-US" sz="1800" b="1" dirty="0"/>
              <a:t>Simple Coherency Model</a:t>
            </a:r>
          </a:p>
          <a:p>
            <a:r>
              <a:rPr lang="en-US" sz="1800" b="1" dirty="0"/>
              <a:t>Write-once-read-many access model </a:t>
            </a:r>
            <a:r>
              <a:rPr lang="en-US" sz="1800" dirty="0"/>
              <a:t>for files</a:t>
            </a:r>
          </a:p>
          <a:p>
            <a:r>
              <a:rPr lang="en-US" sz="1800" dirty="0"/>
              <a:t>A file once created written, and closed need not be changed. </a:t>
            </a:r>
          </a:p>
          <a:p>
            <a:pPr lvl="1"/>
            <a:r>
              <a:rPr lang="en-US" sz="1400" dirty="0"/>
              <a:t>Simplifies data coherency issues</a:t>
            </a:r>
          </a:p>
          <a:p>
            <a:pPr lvl="1"/>
            <a:r>
              <a:rPr lang="en-US" sz="1400" dirty="0"/>
              <a:t>Enables high throughput data access</a:t>
            </a:r>
          </a:p>
          <a:p>
            <a:r>
              <a:rPr lang="en-US" sz="1800" dirty="0"/>
              <a:t>Good use case for MapReduce (topic for lecture 3) applications</a:t>
            </a:r>
          </a:p>
          <a:p>
            <a:pPr marL="0" indent="0">
              <a:buNone/>
            </a:pPr>
            <a:r>
              <a:rPr lang="en-US" sz="1800" b="1" dirty="0"/>
              <a:t>Moving Computation, not the data</a:t>
            </a:r>
          </a:p>
          <a:p>
            <a:r>
              <a:rPr lang="en-US" sz="1800" dirty="0"/>
              <a:t>Having the data closer to the compute resources to boost the computational efficiency. Read requests are satisfied from a replica (covered later) that is closest to the reader.</a:t>
            </a:r>
          </a:p>
          <a:p>
            <a:r>
              <a:rPr lang="en-US" sz="1800" dirty="0"/>
              <a:t>Minimizing the network traffic, and increasing the throughput</a:t>
            </a:r>
          </a:p>
          <a:p>
            <a:pPr marL="0" indent="0">
              <a:buNone/>
            </a:pPr>
            <a:r>
              <a:rPr lang="en-US" sz="1800" b="1" dirty="0"/>
              <a:t>Cross Platform Portability</a:t>
            </a:r>
          </a:p>
          <a:p>
            <a:r>
              <a:rPr lang="en-US" sz="1800" dirty="0"/>
              <a:t>Increasing the adaption of HDFS</a:t>
            </a:r>
          </a:p>
          <a:p>
            <a:pPr lvl="1"/>
            <a:endParaRPr lang="en-US" sz="1800" dirty="0"/>
          </a:p>
        </p:txBody>
      </p:sp>
    </p:spTree>
    <p:extLst>
      <p:ext uri="{BB962C8B-B14F-4D97-AF65-F5344CB8AC3E}">
        <p14:creationId xmlns:p14="http://schemas.microsoft.com/office/powerpoint/2010/main" val="1842728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Implementation</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HDFS is </a:t>
            </a:r>
            <a:r>
              <a:rPr lang="en-US" sz="1800" b="1" dirty="0"/>
              <a:t>implemented using Java language </a:t>
            </a:r>
            <a:r>
              <a:rPr lang="en-US" sz="1800" dirty="0"/>
              <a:t>- cross platform portability</a:t>
            </a:r>
          </a:p>
          <a:p>
            <a:r>
              <a:rPr lang="en-US" sz="1800" dirty="0"/>
              <a:t>A typical deployment has a dedicated machine running the </a:t>
            </a:r>
            <a:r>
              <a:rPr lang="en-US" sz="1800" dirty="0" err="1"/>
              <a:t>namenode</a:t>
            </a:r>
            <a:r>
              <a:rPr lang="en-US" sz="1800" dirty="0"/>
              <a:t>. </a:t>
            </a:r>
          </a:p>
          <a:p>
            <a:pPr lvl="1"/>
            <a:r>
              <a:rPr lang="en-US" sz="1800" dirty="0"/>
              <a:t>Simplifies the architecture</a:t>
            </a:r>
          </a:p>
          <a:p>
            <a:pPr lvl="1"/>
            <a:r>
              <a:rPr lang="en-US" sz="1800" b="1" dirty="0"/>
              <a:t>The </a:t>
            </a:r>
            <a:r>
              <a:rPr lang="en-US" sz="1800" b="1" dirty="0" err="1"/>
              <a:t>namenode</a:t>
            </a:r>
            <a:r>
              <a:rPr lang="en-US" sz="1800" b="1" dirty="0"/>
              <a:t> is the arbitrator and repository for all HDFS metadata. </a:t>
            </a:r>
          </a:p>
          <a:p>
            <a:pPr lvl="1"/>
            <a:r>
              <a:rPr lang="en-US" sz="1800" b="1" dirty="0"/>
              <a:t>User data never flows through the </a:t>
            </a:r>
            <a:r>
              <a:rPr lang="en-US" sz="1800" b="1" dirty="0" err="1"/>
              <a:t>namenode</a:t>
            </a:r>
            <a:endParaRPr lang="en-US" sz="1800" b="1" dirty="0"/>
          </a:p>
          <a:p>
            <a:r>
              <a:rPr lang="en-US" sz="1800" dirty="0"/>
              <a:t>Other instances each run a </a:t>
            </a:r>
            <a:r>
              <a:rPr lang="en-US" sz="1800" dirty="0" err="1"/>
              <a:t>datanode</a:t>
            </a:r>
            <a:endParaRPr lang="en-US" sz="1800" dirty="0"/>
          </a:p>
          <a:p>
            <a:r>
              <a:rPr lang="en-US" sz="1800" dirty="0"/>
              <a:t>It is possible to run multiple </a:t>
            </a:r>
            <a:r>
              <a:rPr lang="en-US" sz="1800" dirty="0" err="1"/>
              <a:t>datanodes</a:t>
            </a:r>
            <a:r>
              <a:rPr lang="en-US" sz="1800" dirty="0"/>
              <a:t> on one machine, but it is not practical. </a:t>
            </a:r>
          </a:p>
        </p:txBody>
      </p:sp>
    </p:spTree>
    <p:extLst>
      <p:ext uri="{BB962C8B-B14F-4D97-AF65-F5344CB8AC3E}">
        <p14:creationId xmlns:p14="http://schemas.microsoft.com/office/powerpoint/2010/main" val="94987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Architecture</a:t>
            </a:r>
          </a:p>
        </p:txBody>
      </p:sp>
      <p:pic>
        <p:nvPicPr>
          <p:cNvPr id="4" name="Content Placeholder 3">
            <a:extLst>
              <a:ext uri="{FF2B5EF4-FFF2-40B4-BE49-F238E27FC236}">
                <a16:creationId xmlns:a16="http://schemas.microsoft.com/office/drawing/2014/main" id="{15C4F61E-DE0D-A242-B0F6-858B02BBE677}"/>
              </a:ext>
            </a:extLst>
          </p:cNvPr>
          <p:cNvPicPr>
            <a:picLocks noGrp="1" noChangeAspect="1"/>
          </p:cNvPicPr>
          <p:nvPr>
            <p:ph idx="1"/>
          </p:nvPr>
        </p:nvPicPr>
        <p:blipFill>
          <a:blip r:embed="rId2"/>
          <a:stretch>
            <a:fillRect/>
          </a:stretch>
        </p:blipFill>
        <p:spPr>
          <a:xfrm>
            <a:off x="1503394" y="2084555"/>
            <a:ext cx="6137211" cy="3673475"/>
          </a:xfrm>
          <a:prstGeom prst="rect">
            <a:avLst/>
          </a:prstGeom>
        </p:spPr>
      </p:pic>
      <p:sp>
        <p:nvSpPr>
          <p:cNvPr id="5" name="Rectangle 4">
            <a:extLst>
              <a:ext uri="{FF2B5EF4-FFF2-40B4-BE49-F238E27FC236}">
                <a16:creationId xmlns:a16="http://schemas.microsoft.com/office/drawing/2014/main" id="{7152569C-FBF3-F84C-94D8-BE16B30CF462}"/>
              </a:ext>
            </a:extLst>
          </p:cNvPr>
          <p:cNvSpPr/>
          <p:nvPr/>
        </p:nvSpPr>
        <p:spPr>
          <a:xfrm>
            <a:off x="2334926" y="5999407"/>
            <a:ext cx="4633769" cy="369332"/>
          </a:xfrm>
          <a:prstGeom prst="rect">
            <a:avLst/>
          </a:prstGeom>
        </p:spPr>
        <p:txBody>
          <a:bodyPr wrap="none">
            <a:spAutoFit/>
          </a:bodyPr>
          <a:lstStyle/>
          <a:p>
            <a:pPr marL="0" indent="0">
              <a:buNone/>
            </a:pPr>
            <a:r>
              <a:rPr lang="en-US" dirty="0"/>
              <a:t>Hadoop employs a leader/follower architecture</a:t>
            </a:r>
          </a:p>
        </p:txBody>
      </p:sp>
    </p:spTree>
    <p:extLst>
      <p:ext uri="{BB962C8B-B14F-4D97-AF65-F5344CB8AC3E}">
        <p14:creationId xmlns:p14="http://schemas.microsoft.com/office/powerpoint/2010/main" val="4043879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Lecture 2 Outline</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lvl="1">
              <a:buFont typeface="Arial" panose="020B0604020202020204" pitchFamily="34" charset="0"/>
              <a:buChar char="•"/>
            </a:pPr>
            <a:r>
              <a:rPr lang="en-US" sz="1800" dirty="0"/>
              <a:t>Homework Review</a:t>
            </a:r>
          </a:p>
          <a:p>
            <a:pPr lvl="1">
              <a:buFont typeface="Arial" panose="020B0604020202020204" pitchFamily="34" charset="0"/>
              <a:buChar char="•"/>
            </a:pPr>
            <a:r>
              <a:rPr lang="en-US" sz="1800" dirty="0"/>
              <a:t>Slack Channel for the class</a:t>
            </a:r>
          </a:p>
          <a:p>
            <a:pPr lvl="1">
              <a:buFont typeface="Arial" panose="020B0604020202020204" pitchFamily="34" charset="0"/>
              <a:buChar char="•"/>
            </a:pPr>
            <a:r>
              <a:rPr lang="en-US" sz="1800" dirty="0"/>
              <a:t>What is Docker</a:t>
            </a:r>
          </a:p>
          <a:p>
            <a:pPr lvl="1">
              <a:buFont typeface="Arial" panose="020B0604020202020204" pitchFamily="34" charset="0"/>
              <a:buChar char="•"/>
            </a:pPr>
            <a:r>
              <a:rPr lang="en-US" sz="1800" dirty="0"/>
              <a:t>Installing </a:t>
            </a:r>
            <a:r>
              <a:rPr lang="en-US" sz="1800" dirty="0" err="1"/>
              <a:t>PySpark</a:t>
            </a:r>
            <a:r>
              <a:rPr lang="en-US" sz="1800" dirty="0"/>
              <a:t> in Docker</a:t>
            </a:r>
          </a:p>
          <a:p>
            <a:pPr lvl="1">
              <a:buFont typeface="Arial" panose="020B0604020202020204" pitchFamily="34" charset="0"/>
              <a:buChar char="•"/>
            </a:pPr>
            <a:r>
              <a:rPr lang="en-US" sz="1800" dirty="0"/>
              <a:t>File System Concepts</a:t>
            </a:r>
          </a:p>
          <a:p>
            <a:pPr lvl="1">
              <a:buFont typeface="Arial" panose="020B0604020202020204" pitchFamily="34" charset="0"/>
              <a:buChar char="•"/>
            </a:pPr>
            <a:r>
              <a:rPr lang="en-US" sz="1800" dirty="0"/>
              <a:t>Distributed File Systems</a:t>
            </a:r>
          </a:p>
          <a:p>
            <a:pPr lvl="1">
              <a:buFont typeface="Arial" panose="020B0604020202020204" pitchFamily="34" charset="0"/>
              <a:buChar char="•"/>
            </a:pPr>
            <a:r>
              <a:rPr lang="en-US" sz="1800" dirty="0"/>
              <a:t>Hadoop Distributed File System (HDFS)</a:t>
            </a:r>
          </a:p>
          <a:p>
            <a:pPr lvl="1">
              <a:buFont typeface="Arial" panose="020B0604020202020204" pitchFamily="34" charset="0"/>
              <a:buChar char="•"/>
            </a:pPr>
            <a:r>
              <a:rPr lang="en-US" sz="1800" dirty="0"/>
              <a:t>Examples of Hadoop clients: </a:t>
            </a:r>
            <a:r>
              <a:rPr lang="en-US" sz="1800" dirty="0" err="1"/>
              <a:t>Hbase</a:t>
            </a:r>
            <a:r>
              <a:rPr lang="en-US" sz="1800" dirty="0"/>
              <a:t>, Accumulo, Cassandra</a:t>
            </a:r>
          </a:p>
          <a:p>
            <a:pPr lvl="1">
              <a:buFont typeface="Arial" panose="020B0604020202020204" pitchFamily="34" charset="0"/>
              <a:buChar char="•"/>
            </a:pPr>
            <a:r>
              <a:rPr lang="en-US" sz="1800" dirty="0"/>
              <a:t>Hadoop Ecosystem</a:t>
            </a:r>
          </a:p>
          <a:p>
            <a:pPr lvl="1">
              <a:buFont typeface="Arial" panose="020B0604020202020204" pitchFamily="34" charset="0"/>
              <a:buChar char="•"/>
            </a:pPr>
            <a:r>
              <a:rPr lang="en-US" sz="1800" dirty="0"/>
              <a:t>Project and Paper Topics</a:t>
            </a:r>
          </a:p>
        </p:txBody>
      </p:sp>
    </p:spTree>
    <p:extLst>
      <p:ext uri="{BB962C8B-B14F-4D97-AF65-F5344CB8AC3E}">
        <p14:creationId xmlns:p14="http://schemas.microsoft.com/office/powerpoint/2010/main" val="144037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Architecture</a:t>
            </a:r>
          </a:p>
        </p:txBody>
      </p:sp>
      <p:pic>
        <p:nvPicPr>
          <p:cNvPr id="4" name="Content Placeholder 3">
            <a:extLst>
              <a:ext uri="{FF2B5EF4-FFF2-40B4-BE49-F238E27FC236}">
                <a16:creationId xmlns:a16="http://schemas.microsoft.com/office/drawing/2014/main" id="{15C4F61E-DE0D-A242-B0F6-858B02BBE677}"/>
              </a:ext>
            </a:extLst>
          </p:cNvPr>
          <p:cNvPicPr>
            <a:picLocks noGrp="1" noChangeAspect="1"/>
          </p:cNvPicPr>
          <p:nvPr>
            <p:ph idx="1"/>
          </p:nvPr>
        </p:nvPicPr>
        <p:blipFill>
          <a:blip r:embed="rId2"/>
          <a:stretch>
            <a:fillRect/>
          </a:stretch>
        </p:blipFill>
        <p:spPr>
          <a:xfrm>
            <a:off x="941354" y="2452687"/>
            <a:ext cx="3818457" cy="2285567"/>
          </a:xfrm>
          <a:prstGeom prst="rect">
            <a:avLst/>
          </a:prstGeom>
        </p:spPr>
      </p:pic>
      <p:sp>
        <p:nvSpPr>
          <p:cNvPr id="3" name="Rounded Rectangle 2">
            <a:extLst>
              <a:ext uri="{FF2B5EF4-FFF2-40B4-BE49-F238E27FC236}">
                <a16:creationId xmlns:a16="http://schemas.microsoft.com/office/drawing/2014/main" id="{46E71B1E-4A28-A949-BBFC-157887216A38}"/>
              </a:ext>
            </a:extLst>
          </p:cNvPr>
          <p:cNvSpPr/>
          <p:nvPr/>
        </p:nvSpPr>
        <p:spPr>
          <a:xfrm>
            <a:off x="1959429" y="2476437"/>
            <a:ext cx="1045028" cy="62939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BEA3D18-8921-224D-B7CB-7E0AB85AB619}"/>
              </a:ext>
            </a:extLst>
          </p:cNvPr>
          <p:cNvSpPr txBox="1"/>
          <p:nvPr/>
        </p:nvSpPr>
        <p:spPr>
          <a:xfrm>
            <a:off x="4987636" y="2301875"/>
            <a:ext cx="4010522" cy="4524315"/>
          </a:xfrm>
          <a:prstGeom prst="rect">
            <a:avLst/>
          </a:prstGeom>
          <a:noFill/>
        </p:spPr>
        <p:txBody>
          <a:bodyPr wrap="square" rtlCol="0">
            <a:spAutoFit/>
          </a:bodyPr>
          <a:lstStyle/>
          <a:p>
            <a:r>
              <a:rPr lang="en-US" dirty="0"/>
              <a:t>HDFS cluster consists of a single </a:t>
            </a:r>
            <a:r>
              <a:rPr lang="en-US" b="1" dirty="0" err="1"/>
              <a:t>namenode</a:t>
            </a:r>
            <a:r>
              <a:rPr lang="en-US" b="1" dirty="0"/>
              <a:t>:</a:t>
            </a:r>
          </a:p>
          <a:p>
            <a:pPr marL="285750" indent="-285750">
              <a:buFont typeface="Arial" panose="020B0604020202020204" pitchFamily="34" charset="0"/>
              <a:buChar char="•"/>
            </a:pPr>
            <a:r>
              <a:rPr lang="en-US" dirty="0"/>
              <a:t>Leader server managing the file system namespace and regulates access to the files by clients. </a:t>
            </a:r>
          </a:p>
          <a:p>
            <a:pPr marL="285750" indent="-285750">
              <a:buFont typeface="Arial" panose="020B0604020202020204" pitchFamily="34" charset="0"/>
              <a:buChar char="•"/>
            </a:pPr>
            <a:r>
              <a:rPr lang="en-US" dirty="0"/>
              <a:t>Executes file system namespace operations (open, close, rename) on files and directories</a:t>
            </a:r>
          </a:p>
          <a:p>
            <a:pPr marL="285750" indent="-285750">
              <a:buFont typeface="Arial" panose="020B0604020202020204" pitchFamily="34" charset="0"/>
              <a:buChar char="•"/>
            </a:pPr>
            <a:r>
              <a:rPr lang="en-US" dirty="0"/>
              <a:t>Determines the mapping of blocks to </a:t>
            </a:r>
            <a:r>
              <a:rPr lang="en-US" dirty="0" err="1"/>
              <a:t>datanodes</a:t>
            </a:r>
            <a:endParaRPr lang="en-US" dirty="0"/>
          </a:p>
          <a:p>
            <a:pPr marL="285750" indent="-285750">
              <a:buFont typeface="Arial" panose="020B0604020202020204" pitchFamily="34" charset="0"/>
              <a:buChar char="•"/>
            </a:pPr>
            <a:r>
              <a:rPr lang="en-US" dirty="0"/>
              <a:t>Manages the filesystem tree and the metadata for all the files and directories in the tree. </a:t>
            </a:r>
          </a:p>
          <a:p>
            <a:pPr marL="285750" indent="-285750">
              <a:buFont typeface="Arial" panose="020B0604020202020204" pitchFamily="34" charset="0"/>
              <a:buChar char="•"/>
            </a:pPr>
            <a:r>
              <a:rPr lang="en-US" dirty="0"/>
              <a:t>The filesystem is not functional without the </a:t>
            </a:r>
            <a:r>
              <a:rPr lang="en-US" dirty="0" err="1"/>
              <a:t>namenode</a:t>
            </a:r>
            <a:r>
              <a:rPr lang="en-US" dirty="0"/>
              <a:t>. </a:t>
            </a:r>
          </a:p>
          <a:p>
            <a:endParaRPr lang="en-US" dirty="0"/>
          </a:p>
        </p:txBody>
      </p:sp>
    </p:spTree>
    <p:extLst>
      <p:ext uri="{BB962C8B-B14F-4D97-AF65-F5344CB8AC3E}">
        <p14:creationId xmlns:p14="http://schemas.microsoft.com/office/powerpoint/2010/main" val="4244309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Architecture</a:t>
            </a:r>
          </a:p>
        </p:txBody>
      </p:sp>
      <p:pic>
        <p:nvPicPr>
          <p:cNvPr id="4" name="Content Placeholder 3">
            <a:extLst>
              <a:ext uri="{FF2B5EF4-FFF2-40B4-BE49-F238E27FC236}">
                <a16:creationId xmlns:a16="http://schemas.microsoft.com/office/drawing/2014/main" id="{15C4F61E-DE0D-A242-B0F6-858B02BBE677}"/>
              </a:ext>
            </a:extLst>
          </p:cNvPr>
          <p:cNvPicPr>
            <a:picLocks noGrp="1" noChangeAspect="1"/>
          </p:cNvPicPr>
          <p:nvPr>
            <p:ph idx="1"/>
          </p:nvPr>
        </p:nvPicPr>
        <p:blipFill>
          <a:blip r:embed="rId3"/>
          <a:stretch>
            <a:fillRect/>
          </a:stretch>
        </p:blipFill>
        <p:spPr>
          <a:xfrm>
            <a:off x="941354" y="2452687"/>
            <a:ext cx="3818457" cy="2285567"/>
          </a:xfrm>
          <a:prstGeom prst="rect">
            <a:avLst/>
          </a:prstGeom>
        </p:spPr>
      </p:pic>
      <p:sp>
        <p:nvSpPr>
          <p:cNvPr id="3" name="Rounded Rectangle 2">
            <a:extLst>
              <a:ext uri="{FF2B5EF4-FFF2-40B4-BE49-F238E27FC236}">
                <a16:creationId xmlns:a16="http://schemas.microsoft.com/office/drawing/2014/main" id="{46E71B1E-4A28-A949-BBFC-157887216A38}"/>
              </a:ext>
            </a:extLst>
          </p:cNvPr>
          <p:cNvSpPr/>
          <p:nvPr/>
        </p:nvSpPr>
        <p:spPr>
          <a:xfrm>
            <a:off x="713529" y="3426463"/>
            <a:ext cx="3917848" cy="623023"/>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BEA3D18-8921-224D-B7CB-7E0AB85AB619}"/>
              </a:ext>
            </a:extLst>
          </p:cNvPr>
          <p:cNvSpPr txBox="1"/>
          <p:nvPr/>
        </p:nvSpPr>
        <p:spPr>
          <a:xfrm>
            <a:off x="4987636" y="2301875"/>
            <a:ext cx="4010522" cy="3970318"/>
          </a:xfrm>
          <a:prstGeom prst="rect">
            <a:avLst/>
          </a:prstGeom>
          <a:noFill/>
        </p:spPr>
        <p:txBody>
          <a:bodyPr wrap="square" rtlCol="0">
            <a:spAutoFit/>
          </a:bodyPr>
          <a:lstStyle/>
          <a:p>
            <a:pPr marL="57150" indent="0">
              <a:buNone/>
            </a:pPr>
            <a:r>
              <a:rPr lang="en-US" b="1" dirty="0" err="1"/>
              <a:t>Datanodes</a:t>
            </a:r>
            <a:endParaRPr lang="en-US" b="1" dirty="0"/>
          </a:p>
          <a:p>
            <a:pPr marL="342900" indent="-285750">
              <a:buFont typeface="Arial" panose="020B0604020202020204" pitchFamily="34" charset="0"/>
              <a:buChar char="•"/>
            </a:pPr>
            <a:r>
              <a:rPr lang="en-US" dirty="0"/>
              <a:t>Workers of the filesystem.</a:t>
            </a:r>
          </a:p>
          <a:p>
            <a:pPr marL="342900" indent="-285750">
              <a:buFont typeface="Arial" panose="020B0604020202020204" pitchFamily="34" charset="0"/>
              <a:buChar char="•"/>
            </a:pPr>
            <a:r>
              <a:rPr lang="en-US" dirty="0"/>
              <a:t>Usually one per node in the cluster.</a:t>
            </a:r>
          </a:p>
          <a:p>
            <a:pPr marL="342900" indent="-285750">
              <a:buFont typeface="Arial" panose="020B0604020202020204" pitchFamily="34" charset="0"/>
              <a:buChar char="•"/>
            </a:pPr>
            <a:r>
              <a:rPr lang="en-US" dirty="0"/>
              <a:t>Manages storage attached to the nodes they run on. </a:t>
            </a:r>
          </a:p>
          <a:p>
            <a:pPr marL="342900" indent="-285750">
              <a:buFont typeface="Arial" panose="020B0604020202020204" pitchFamily="34" charset="0"/>
              <a:buChar char="•"/>
            </a:pPr>
            <a:r>
              <a:rPr lang="en-US" dirty="0"/>
              <a:t>A file is split into one or more blocks and they are stored in a set of </a:t>
            </a:r>
            <a:r>
              <a:rPr lang="en-US" dirty="0" err="1"/>
              <a:t>datanodes</a:t>
            </a:r>
            <a:endParaRPr lang="en-US" dirty="0"/>
          </a:p>
          <a:p>
            <a:pPr marL="342900" indent="-285750">
              <a:buFont typeface="Arial" panose="020B0604020202020204" pitchFamily="34" charset="0"/>
              <a:buChar char="•"/>
            </a:pPr>
            <a:r>
              <a:rPr lang="en-US" dirty="0"/>
              <a:t>Responsible for serving read and write requests from the file system’s clients.</a:t>
            </a:r>
          </a:p>
          <a:p>
            <a:pPr marL="342900" indent="-285750">
              <a:buFont typeface="Arial" panose="020B0604020202020204" pitchFamily="34" charset="0"/>
              <a:buChar char="•"/>
            </a:pPr>
            <a:r>
              <a:rPr lang="en-US" dirty="0"/>
              <a:t>Perform block creation, deletion, and replication upon instruction from the </a:t>
            </a:r>
            <a:r>
              <a:rPr lang="en-US" dirty="0" err="1"/>
              <a:t>namenode</a:t>
            </a:r>
            <a:r>
              <a:rPr lang="en-US" dirty="0"/>
              <a:t>. </a:t>
            </a:r>
          </a:p>
        </p:txBody>
      </p:sp>
    </p:spTree>
    <p:extLst>
      <p:ext uri="{BB962C8B-B14F-4D97-AF65-F5344CB8AC3E}">
        <p14:creationId xmlns:p14="http://schemas.microsoft.com/office/powerpoint/2010/main" val="710518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Namespace</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b="1" dirty="0"/>
              <a:t>HDFS supports a traditional hierarchical file organization</a:t>
            </a:r>
          </a:p>
          <a:p>
            <a:pPr lvl="1"/>
            <a:r>
              <a:rPr lang="en-US" sz="1800" dirty="0"/>
              <a:t>Tree like directories can be created</a:t>
            </a:r>
          </a:p>
          <a:p>
            <a:pPr lvl="1"/>
            <a:r>
              <a:rPr lang="en-US" sz="1800" dirty="0"/>
              <a:t>Other files and directories can be stored in a directory</a:t>
            </a:r>
          </a:p>
          <a:p>
            <a:r>
              <a:rPr lang="en-US" sz="1800" dirty="0"/>
              <a:t>HDFS allows the administrator to </a:t>
            </a:r>
            <a:r>
              <a:rPr lang="en-US" sz="1800" dirty="0">
                <a:hlinkClick r:id="rId2"/>
              </a:rPr>
              <a:t>set quotas</a:t>
            </a:r>
            <a:r>
              <a:rPr lang="en-US" sz="1800" dirty="0"/>
              <a:t> for the number of names used (number of file and directory names in the tree rooted at that directory) and the amount of space (a hard limit on the number of bytes used by files in the tree rooted at that directory) used for individual directories.</a:t>
            </a:r>
          </a:p>
        </p:txBody>
      </p:sp>
    </p:spTree>
    <p:extLst>
      <p:ext uri="{BB962C8B-B14F-4D97-AF65-F5344CB8AC3E}">
        <p14:creationId xmlns:p14="http://schemas.microsoft.com/office/powerpoint/2010/main" val="1042475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Permissions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HDFS implements (most of) POSIX model for the file and directory access. </a:t>
            </a:r>
          </a:p>
          <a:p>
            <a:pPr lvl="1"/>
            <a:r>
              <a:rPr lang="en-US" sz="1800" dirty="0"/>
              <a:t>Each file and directory is assigned an owner and a group</a:t>
            </a:r>
          </a:p>
          <a:p>
            <a:pPr lvl="1"/>
            <a:r>
              <a:rPr lang="en-US" sz="1800" dirty="0"/>
              <a:t>Separate permission for the owner, group users and other users</a:t>
            </a:r>
          </a:p>
          <a:p>
            <a:pPr lvl="2"/>
            <a:r>
              <a:rPr lang="en-US" sz="1800" dirty="0"/>
              <a:t>E.g. 755, </a:t>
            </a:r>
            <a:r>
              <a:rPr lang="en-US" sz="1800" dirty="0" err="1"/>
              <a:t>rwxr</a:t>
            </a:r>
            <a:r>
              <a:rPr lang="en-US" sz="1800" dirty="0"/>
              <a:t>-</a:t>
            </a:r>
            <a:r>
              <a:rPr lang="en-US" sz="1800" dirty="0" err="1"/>
              <a:t>xr</a:t>
            </a:r>
            <a:r>
              <a:rPr lang="en-US" sz="1800" dirty="0"/>
              <a:t>-x</a:t>
            </a:r>
          </a:p>
          <a:p>
            <a:pPr lvl="2"/>
            <a:r>
              <a:rPr lang="en-US" sz="1800" dirty="0"/>
              <a:t>Note: HDFS files cannot be executed, so ‘execute’ permissions are ignored.</a:t>
            </a:r>
          </a:p>
          <a:p>
            <a:pPr marL="0" indent="0">
              <a:buNone/>
            </a:pPr>
            <a:r>
              <a:rPr lang="en-US" sz="1800" dirty="0"/>
              <a:t>Reference:</a:t>
            </a:r>
          </a:p>
          <a:p>
            <a:r>
              <a:rPr lang="en-US" sz="1800" dirty="0">
                <a:hlinkClick r:id="rId2"/>
              </a:rPr>
              <a:t>https://hadoop.apache.org/docs/current/hadoop-project-dist/hadoop-hdfs/HdfsPermissionsGuide.html</a:t>
            </a:r>
            <a:endParaRPr lang="en-US" sz="1800" dirty="0"/>
          </a:p>
        </p:txBody>
      </p:sp>
    </p:spTree>
    <p:extLst>
      <p:ext uri="{BB962C8B-B14F-4D97-AF65-F5344CB8AC3E}">
        <p14:creationId xmlns:p14="http://schemas.microsoft.com/office/powerpoint/2010/main" val="1777146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Data Replication</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Files are stored as </a:t>
            </a:r>
            <a:r>
              <a:rPr lang="en-US" sz="1800" b="1" dirty="0"/>
              <a:t>sequences of blocks</a:t>
            </a:r>
            <a:r>
              <a:rPr lang="en-US" sz="1800" dirty="0"/>
              <a:t>. </a:t>
            </a:r>
          </a:p>
          <a:p>
            <a:r>
              <a:rPr lang="en-US" sz="1800" dirty="0"/>
              <a:t>All blocks in a file except the last block are the same size (128 MB by default). </a:t>
            </a:r>
          </a:p>
          <a:p>
            <a:r>
              <a:rPr lang="en-US" sz="1800" dirty="0"/>
              <a:t>The blocks of a file are replicated for fault tolerance. </a:t>
            </a:r>
          </a:p>
          <a:p>
            <a:r>
              <a:rPr lang="en-US" sz="1800" dirty="0"/>
              <a:t>The block size and replication factor are configurable per file. </a:t>
            </a:r>
          </a:p>
          <a:p>
            <a:pPr lvl="1"/>
            <a:r>
              <a:rPr lang="en-US" sz="1400" dirty="0"/>
              <a:t># of replicas can be specified. </a:t>
            </a:r>
          </a:p>
          <a:p>
            <a:pPr lvl="1"/>
            <a:r>
              <a:rPr lang="en-US" sz="1400" dirty="0"/>
              <a:t>The replication factor can be specified at file creation time and can be changed later. </a:t>
            </a:r>
          </a:p>
          <a:p>
            <a:r>
              <a:rPr lang="en-US" sz="1800" dirty="0"/>
              <a:t>Files in HDFS are </a:t>
            </a:r>
            <a:r>
              <a:rPr lang="en-US" sz="1800" dirty="0">
                <a:hlinkClick r:id="rId2"/>
              </a:rPr>
              <a:t>write-once</a:t>
            </a:r>
            <a:r>
              <a:rPr lang="en-US" sz="1800" dirty="0"/>
              <a:t> and have one writer at any time</a:t>
            </a:r>
          </a:p>
          <a:p>
            <a:r>
              <a:rPr lang="en-US" sz="1800" dirty="0"/>
              <a:t>All decisions regarding the replication of blocks are made by the </a:t>
            </a:r>
            <a:r>
              <a:rPr lang="en-US" sz="1800" dirty="0" err="1"/>
              <a:t>namenode</a:t>
            </a:r>
            <a:r>
              <a:rPr lang="en-US" sz="1800" dirty="0"/>
              <a:t>.</a:t>
            </a:r>
          </a:p>
          <a:p>
            <a:pPr lvl="1"/>
            <a:r>
              <a:rPr lang="en-US" sz="1400" i="1" dirty="0"/>
              <a:t>Heartbeats</a:t>
            </a:r>
            <a:r>
              <a:rPr lang="en-US" sz="1400" dirty="0"/>
              <a:t> and </a:t>
            </a:r>
            <a:r>
              <a:rPr lang="en-US" sz="1400" i="1" dirty="0" err="1"/>
              <a:t>Blockreports</a:t>
            </a:r>
            <a:r>
              <a:rPr lang="en-US" sz="1400" dirty="0"/>
              <a:t> (a list of all blocks on a </a:t>
            </a:r>
            <a:r>
              <a:rPr lang="en-US" sz="1400" dirty="0" err="1"/>
              <a:t>datanode</a:t>
            </a:r>
            <a:r>
              <a:rPr lang="en-US" sz="1400" dirty="0"/>
              <a:t>) are received from each of the </a:t>
            </a:r>
            <a:r>
              <a:rPr lang="en-US" sz="1400" dirty="0" err="1"/>
              <a:t>datanodes</a:t>
            </a:r>
            <a:r>
              <a:rPr lang="en-US" sz="1400" dirty="0"/>
              <a:t> in the cluster. </a:t>
            </a:r>
          </a:p>
        </p:txBody>
      </p:sp>
    </p:spTree>
    <p:extLst>
      <p:ext uri="{BB962C8B-B14F-4D97-AF65-F5344CB8AC3E}">
        <p14:creationId xmlns:p14="http://schemas.microsoft.com/office/powerpoint/2010/main" val="38742781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Data Replication (cont.)</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At startup time, each </a:t>
            </a:r>
            <a:r>
              <a:rPr lang="en-US" sz="1800" dirty="0" err="1"/>
              <a:t>datanode</a:t>
            </a:r>
            <a:r>
              <a:rPr lang="en-US" sz="1800" dirty="0"/>
              <a:t> determines the rack ID belongs to and sends its rack ID to the </a:t>
            </a:r>
            <a:r>
              <a:rPr lang="en-US" sz="1800" dirty="0" err="1"/>
              <a:t>namenode</a:t>
            </a:r>
            <a:r>
              <a:rPr lang="en-US" sz="1800" dirty="0"/>
              <a:t> upon registration. Rack IDs are determined using pluggable modules providing rack ID detection APIs.</a:t>
            </a:r>
          </a:p>
          <a:p>
            <a:r>
              <a:rPr lang="en-US" sz="1800" dirty="0"/>
              <a:t>HDFS placement policy for the replication factor three</a:t>
            </a:r>
          </a:p>
          <a:p>
            <a:pPr lvl="1"/>
            <a:r>
              <a:rPr lang="en-US" sz="1800" dirty="0"/>
              <a:t>One replica on one node in the local rack</a:t>
            </a:r>
          </a:p>
          <a:p>
            <a:pPr lvl="1"/>
            <a:r>
              <a:rPr lang="en-US" sz="1800" dirty="0"/>
              <a:t>Another on a different node in the local rack</a:t>
            </a:r>
          </a:p>
          <a:p>
            <a:pPr lvl="1"/>
            <a:r>
              <a:rPr lang="en-US" sz="1800" dirty="0"/>
              <a:t>Last on a different node in a different rack</a:t>
            </a:r>
          </a:p>
          <a:p>
            <a:r>
              <a:rPr lang="en-US" sz="1800" dirty="0"/>
              <a:t>Goal: reduce the latency caused by network bandwidth between machines in different rack, at the same time provide the high availability (survive node and rack failures)</a:t>
            </a:r>
          </a:p>
        </p:txBody>
      </p:sp>
    </p:spTree>
    <p:extLst>
      <p:ext uri="{BB962C8B-B14F-4D97-AF65-F5344CB8AC3E}">
        <p14:creationId xmlns:p14="http://schemas.microsoft.com/office/powerpoint/2010/main" val="21047323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Metadata</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HDFS namespace is stored by the </a:t>
            </a:r>
            <a:r>
              <a:rPr lang="en-US" sz="1800" dirty="0" err="1"/>
              <a:t>namenode</a:t>
            </a:r>
            <a:r>
              <a:rPr lang="en-US" sz="1800" dirty="0"/>
              <a:t>. </a:t>
            </a:r>
          </a:p>
          <a:p>
            <a:r>
              <a:rPr lang="en-US" sz="1800" dirty="0"/>
              <a:t>A transaction log called the </a:t>
            </a:r>
            <a:r>
              <a:rPr lang="en-US" sz="1800" i="1" dirty="0" err="1"/>
              <a:t>EditLog</a:t>
            </a:r>
            <a:r>
              <a:rPr lang="en-US" sz="1800" dirty="0"/>
              <a:t> is used to persist the records of each changes to the file system </a:t>
            </a:r>
            <a:r>
              <a:rPr lang="en-US" sz="1800" i="1" dirty="0"/>
              <a:t>metadata</a:t>
            </a:r>
            <a:r>
              <a:rPr lang="en-US" sz="1800" dirty="0"/>
              <a:t>. </a:t>
            </a:r>
          </a:p>
          <a:p>
            <a:pPr lvl="1"/>
            <a:r>
              <a:rPr lang="en-US" sz="1800" i="1" dirty="0" err="1"/>
              <a:t>EditLog</a:t>
            </a:r>
            <a:r>
              <a:rPr lang="en-US" sz="1800" dirty="0"/>
              <a:t> is stored within the </a:t>
            </a:r>
            <a:r>
              <a:rPr lang="en-US" sz="1800" dirty="0" err="1"/>
              <a:t>namenode’s</a:t>
            </a:r>
            <a:r>
              <a:rPr lang="en-US" sz="1800" dirty="0"/>
              <a:t> local host OS file system. </a:t>
            </a:r>
          </a:p>
          <a:p>
            <a:pPr lvl="1"/>
            <a:r>
              <a:rPr lang="en-US" sz="1800" dirty="0"/>
              <a:t>The entire file system namespace, including the mapping of blocks to files and file system properties, is stored in a file called the </a:t>
            </a:r>
            <a:r>
              <a:rPr lang="en-US" sz="1800" i="1" dirty="0" err="1"/>
              <a:t>FsImage</a:t>
            </a:r>
            <a:r>
              <a:rPr lang="en-US" sz="1800" dirty="0"/>
              <a:t>.</a:t>
            </a:r>
          </a:p>
          <a:p>
            <a:r>
              <a:rPr lang="en-US" sz="1800" dirty="0"/>
              <a:t>The </a:t>
            </a:r>
            <a:r>
              <a:rPr lang="en-US" sz="1800" dirty="0" err="1"/>
              <a:t>namenode</a:t>
            </a:r>
            <a:r>
              <a:rPr lang="en-US" sz="1800" dirty="0"/>
              <a:t> keeps an image of the entire file system namespace and file </a:t>
            </a:r>
            <a:r>
              <a:rPr lang="en-US" sz="1800" i="1" dirty="0" err="1"/>
              <a:t>Blockmap</a:t>
            </a:r>
            <a:r>
              <a:rPr lang="en-US" sz="1800" dirty="0"/>
              <a:t> in memory.</a:t>
            </a:r>
          </a:p>
          <a:p>
            <a:pPr lvl="1"/>
            <a:r>
              <a:rPr lang="en-US" sz="1800" dirty="0"/>
              <a:t>Since the </a:t>
            </a:r>
            <a:r>
              <a:rPr lang="en-US" sz="1800" dirty="0" err="1"/>
              <a:t>namenode</a:t>
            </a:r>
            <a:r>
              <a:rPr lang="en-US" sz="1800" dirty="0"/>
              <a:t> holds filesystem metadata in memory, the number of files in a filesystem is limited by the amount of memory on the </a:t>
            </a:r>
            <a:r>
              <a:rPr lang="en-US" sz="1800" dirty="0" err="1"/>
              <a:t>namenode</a:t>
            </a:r>
            <a:r>
              <a:rPr lang="en-US" sz="1800" dirty="0"/>
              <a:t>; not good for a lot of small files. </a:t>
            </a:r>
          </a:p>
          <a:p>
            <a:r>
              <a:rPr lang="en-US" sz="1800" dirty="0"/>
              <a:t>HDFS federation (since 2.x release) allows adding more </a:t>
            </a:r>
            <a:r>
              <a:rPr lang="en-US" sz="1800" dirty="0" err="1"/>
              <a:t>namenodes</a:t>
            </a:r>
            <a:r>
              <a:rPr lang="en-US" sz="1800" dirty="0"/>
              <a:t>, each to manage a portion of the filesystem namespace</a:t>
            </a:r>
          </a:p>
        </p:txBody>
      </p:sp>
    </p:spTree>
    <p:extLst>
      <p:ext uri="{BB962C8B-B14F-4D97-AF65-F5344CB8AC3E}">
        <p14:creationId xmlns:p14="http://schemas.microsoft.com/office/powerpoint/2010/main" val="3745080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 Data Storage</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HDFS data is stored in each </a:t>
            </a:r>
            <a:r>
              <a:rPr lang="en-US" sz="1800" dirty="0" err="1"/>
              <a:t>datanode’s</a:t>
            </a:r>
            <a:r>
              <a:rPr lang="en-US" sz="1800" dirty="0"/>
              <a:t> local file system. </a:t>
            </a:r>
          </a:p>
          <a:p>
            <a:pPr lvl="1"/>
            <a:r>
              <a:rPr lang="en-US" sz="1800" dirty="0"/>
              <a:t>The </a:t>
            </a:r>
            <a:r>
              <a:rPr lang="en-US" sz="1800" dirty="0" err="1"/>
              <a:t>datanode</a:t>
            </a:r>
            <a:r>
              <a:rPr lang="en-US" sz="1800" dirty="0"/>
              <a:t> has no knowledge about HDFS files. </a:t>
            </a:r>
          </a:p>
          <a:p>
            <a:r>
              <a:rPr lang="en-US" sz="1800" dirty="0"/>
              <a:t>Each block of HDFS data is stored in a separate file in its local file system.</a:t>
            </a:r>
          </a:p>
          <a:p>
            <a:r>
              <a:rPr lang="en-US" sz="1800" dirty="0"/>
              <a:t>A heuristic is used to determine the optimal number of files per directories and their subdirectories</a:t>
            </a:r>
          </a:p>
          <a:p>
            <a:r>
              <a:rPr lang="en-US" sz="1800" dirty="0"/>
              <a:t>During the startup of a </a:t>
            </a:r>
            <a:r>
              <a:rPr lang="en-US" sz="1800" dirty="0" err="1"/>
              <a:t>datanode</a:t>
            </a:r>
            <a:r>
              <a:rPr lang="en-US" sz="1800" dirty="0"/>
              <a:t>, it scans through its local file system and generates a list of all HDFS data blocks corresponding to each of the local files and sends this report (</a:t>
            </a:r>
            <a:r>
              <a:rPr lang="en-US" sz="1800" i="1" dirty="0" err="1"/>
              <a:t>Blockreport</a:t>
            </a:r>
            <a:r>
              <a:rPr lang="en-US" sz="1800" dirty="0"/>
              <a:t>) to the </a:t>
            </a:r>
            <a:r>
              <a:rPr lang="en-US" sz="1800" dirty="0" err="1"/>
              <a:t>namenode</a:t>
            </a:r>
            <a:endParaRPr lang="en-US" sz="1800" dirty="0"/>
          </a:p>
        </p:txBody>
      </p:sp>
    </p:spTree>
    <p:extLst>
      <p:ext uri="{BB962C8B-B14F-4D97-AF65-F5344CB8AC3E}">
        <p14:creationId xmlns:p14="http://schemas.microsoft.com/office/powerpoint/2010/main" val="17104391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Client File Read</a:t>
            </a:r>
          </a:p>
        </p:txBody>
      </p:sp>
      <p:sp>
        <p:nvSpPr>
          <p:cNvPr id="6" name="Rectangle 5">
            <a:extLst>
              <a:ext uri="{FF2B5EF4-FFF2-40B4-BE49-F238E27FC236}">
                <a16:creationId xmlns:a16="http://schemas.microsoft.com/office/drawing/2014/main" id="{4D5C5E7F-2C94-1043-94D0-A3F33151669E}"/>
              </a:ext>
            </a:extLst>
          </p:cNvPr>
          <p:cNvSpPr/>
          <p:nvPr/>
        </p:nvSpPr>
        <p:spPr>
          <a:xfrm>
            <a:off x="712519" y="2636322"/>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HDFS Client</a:t>
            </a:r>
          </a:p>
        </p:txBody>
      </p:sp>
      <p:sp>
        <p:nvSpPr>
          <p:cNvPr id="7" name="Rectangle 6">
            <a:extLst>
              <a:ext uri="{FF2B5EF4-FFF2-40B4-BE49-F238E27FC236}">
                <a16:creationId xmlns:a16="http://schemas.microsoft.com/office/drawing/2014/main" id="{663BBAB5-EA35-F94A-88F8-8BFB3D034BBC}"/>
              </a:ext>
            </a:extLst>
          </p:cNvPr>
          <p:cNvSpPr/>
          <p:nvPr/>
        </p:nvSpPr>
        <p:spPr>
          <a:xfrm>
            <a:off x="5721927" y="2636322"/>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Namenode</a:t>
            </a:r>
            <a:endParaRPr lang="en-US" dirty="0"/>
          </a:p>
        </p:txBody>
      </p:sp>
      <p:sp>
        <p:nvSpPr>
          <p:cNvPr id="8" name="Rectangle 7">
            <a:extLst>
              <a:ext uri="{FF2B5EF4-FFF2-40B4-BE49-F238E27FC236}">
                <a16:creationId xmlns:a16="http://schemas.microsoft.com/office/drawing/2014/main" id="{4B5854A1-3001-7F47-A5E5-8F8CBEFA5335}"/>
              </a:ext>
            </a:extLst>
          </p:cNvPr>
          <p:cNvSpPr/>
          <p:nvPr/>
        </p:nvSpPr>
        <p:spPr>
          <a:xfrm>
            <a:off x="1330036" y="514003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sp>
        <p:nvSpPr>
          <p:cNvPr id="9" name="Rectangle 8">
            <a:extLst>
              <a:ext uri="{FF2B5EF4-FFF2-40B4-BE49-F238E27FC236}">
                <a16:creationId xmlns:a16="http://schemas.microsoft.com/office/drawing/2014/main" id="{30E0F0D8-2315-9142-8B62-960C1900208E}"/>
              </a:ext>
            </a:extLst>
          </p:cNvPr>
          <p:cNvSpPr/>
          <p:nvPr/>
        </p:nvSpPr>
        <p:spPr>
          <a:xfrm>
            <a:off x="3629890" y="514003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sp>
        <p:nvSpPr>
          <p:cNvPr id="10" name="Rectangle 9">
            <a:extLst>
              <a:ext uri="{FF2B5EF4-FFF2-40B4-BE49-F238E27FC236}">
                <a16:creationId xmlns:a16="http://schemas.microsoft.com/office/drawing/2014/main" id="{9D37C772-83EA-3646-A041-2FED1C7DC51B}"/>
              </a:ext>
            </a:extLst>
          </p:cNvPr>
          <p:cNvSpPr/>
          <p:nvPr/>
        </p:nvSpPr>
        <p:spPr>
          <a:xfrm>
            <a:off x="5929744" y="514003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cxnSp>
        <p:nvCxnSpPr>
          <p:cNvPr id="12" name="Straight Arrow Connector 11">
            <a:extLst>
              <a:ext uri="{FF2B5EF4-FFF2-40B4-BE49-F238E27FC236}">
                <a16:creationId xmlns:a16="http://schemas.microsoft.com/office/drawing/2014/main" id="{12D3F69F-6151-BA42-B0CA-19083A0AB09D}"/>
              </a:ext>
            </a:extLst>
          </p:cNvPr>
          <p:cNvCxnSpPr>
            <a:stCxn id="6" idx="3"/>
            <a:endCxn id="7" idx="1"/>
          </p:cNvCxnSpPr>
          <p:nvPr/>
        </p:nvCxnSpPr>
        <p:spPr>
          <a:xfrm>
            <a:off x="2731325" y="3093522"/>
            <a:ext cx="299060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A326EF84-990E-8E40-AEDC-9CC8007D51A0}"/>
              </a:ext>
            </a:extLst>
          </p:cNvPr>
          <p:cNvCxnSpPr>
            <a:stCxn id="6" idx="2"/>
            <a:endCxn id="8" idx="0"/>
          </p:cNvCxnSpPr>
          <p:nvPr/>
        </p:nvCxnSpPr>
        <p:spPr>
          <a:xfrm>
            <a:off x="1721922" y="3550722"/>
            <a:ext cx="617517" cy="158931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707309F5-3204-C243-80C3-70AC0512510F}"/>
              </a:ext>
            </a:extLst>
          </p:cNvPr>
          <p:cNvCxnSpPr>
            <a:stCxn id="6" idx="2"/>
            <a:endCxn id="10" idx="0"/>
          </p:cNvCxnSpPr>
          <p:nvPr/>
        </p:nvCxnSpPr>
        <p:spPr>
          <a:xfrm>
            <a:off x="1721922" y="3550722"/>
            <a:ext cx="5217225" cy="158931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9DF72B84-E9E4-C14C-9614-D76F50BE1D53}"/>
              </a:ext>
            </a:extLst>
          </p:cNvPr>
          <p:cNvSpPr txBox="1"/>
          <p:nvPr/>
        </p:nvSpPr>
        <p:spPr>
          <a:xfrm>
            <a:off x="3242446" y="2723449"/>
            <a:ext cx="2195986" cy="369332"/>
          </a:xfrm>
          <a:prstGeom prst="rect">
            <a:avLst/>
          </a:prstGeom>
          <a:noFill/>
        </p:spPr>
        <p:txBody>
          <a:bodyPr wrap="none" rtlCol="0">
            <a:spAutoFit/>
          </a:bodyPr>
          <a:lstStyle/>
          <a:p>
            <a:r>
              <a:rPr lang="en-US" dirty="0"/>
              <a:t>1. Get block locations</a:t>
            </a:r>
          </a:p>
        </p:txBody>
      </p:sp>
      <p:sp>
        <p:nvSpPr>
          <p:cNvPr id="18" name="TextBox 17">
            <a:extLst>
              <a:ext uri="{FF2B5EF4-FFF2-40B4-BE49-F238E27FC236}">
                <a16:creationId xmlns:a16="http://schemas.microsoft.com/office/drawing/2014/main" id="{E9FDEED0-5F0C-164C-831F-22921B76673F}"/>
              </a:ext>
            </a:extLst>
          </p:cNvPr>
          <p:cNvSpPr txBox="1"/>
          <p:nvPr/>
        </p:nvSpPr>
        <p:spPr>
          <a:xfrm>
            <a:off x="2086720" y="4325399"/>
            <a:ext cx="881139" cy="369332"/>
          </a:xfrm>
          <a:prstGeom prst="rect">
            <a:avLst/>
          </a:prstGeom>
          <a:noFill/>
        </p:spPr>
        <p:txBody>
          <a:bodyPr wrap="none" rtlCol="0">
            <a:spAutoFit/>
          </a:bodyPr>
          <a:lstStyle/>
          <a:p>
            <a:r>
              <a:rPr lang="en-US" dirty="0"/>
              <a:t>3. Read</a:t>
            </a:r>
          </a:p>
        </p:txBody>
      </p:sp>
      <p:sp>
        <p:nvSpPr>
          <p:cNvPr id="20" name="TextBox 19">
            <a:extLst>
              <a:ext uri="{FF2B5EF4-FFF2-40B4-BE49-F238E27FC236}">
                <a16:creationId xmlns:a16="http://schemas.microsoft.com/office/drawing/2014/main" id="{799C3070-88DD-A145-9B29-7C73DFCD0126}"/>
              </a:ext>
            </a:extLst>
          </p:cNvPr>
          <p:cNvSpPr txBox="1"/>
          <p:nvPr/>
        </p:nvSpPr>
        <p:spPr>
          <a:xfrm>
            <a:off x="5602988" y="4386755"/>
            <a:ext cx="881139" cy="369332"/>
          </a:xfrm>
          <a:prstGeom prst="rect">
            <a:avLst/>
          </a:prstGeom>
          <a:noFill/>
        </p:spPr>
        <p:txBody>
          <a:bodyPr wrap="none" rtlCol="0">
            <a:spAutoFit/>
          </a:bodyPr>
          <a:lstStyle/>
          <a:p>
            <a:r>
              <a:rPr lang="en-US" dirty="0"/>
              <a:t>3. Read</a:t>
            </a:r>
          </a:p>
        </p:txBody>
      </p:sp>
      <p:cxnSp>
        <p:nvCxnSpPr>
          <p:cNvPr id="21" name="Straight Arrow Connector 20">
            <a:extLst>
              <a:ext uri="{FF2B5EF4-FFF2-40B4-BE49-F238E27FC236}">
                <a16:creationId xmlns:a16="http://schemas.microsoft.com/office/drawing/2014/main" id="{1C953F3B-10DB-EB4E-9C5F-926611D8B9B9}"/>
              </a:ext>
            </a:extLst>
          </p:cNvPr>
          <p:cNvCxnSpPr/>
          <p:nvPr/>
        </p:nvCxnSpPr>
        <p:spPr>
          <a:xfrm>
            <a:off x="2731324" y="3269672"/>
            <a:ext cx="2990602" cy="0"/>
          </a:xfrm>
          <a:prstGeom prst="straightConnector1">
            <a:avLst/>
          </a:prstGeom>
          <a:ln>
            <a:headEnd type="triangle"/>
            <a:tailEnd type="non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BB580AE-643E-B147-AED0-DE9E4FED4D15}"/>
              </a:ext>
            </a:extLst>
          </p:cNvPr>
          <p:cNvSpPr txBox="1"/>
          <p:nvPr/>
        </p:nvSpPr>
        <p:spPr>
          <a:xfrm>
            <a:off x="3084085" y="3263775"/>
            <a:ext cx="2775183" cy="646331"/>
          </a:xfrm>
          <a:prstGeom prst="rect">
            <a:avLst/>
          </a:prstGeom>
          <a:noFill/>
        </p:spPr>
        <p:txBody>
          <a:bodyPr wrap="none" rtlCol="0">
            <a:spAutoFit/>
          </a:bodyPr>
          <a:lstStyle/>
          <a:p>
            <a:r>
              <a:rPr lang="en-US" dirty="0"/>
              <a:t>2. Address of the </a:t>
            </a:r>
            <a:r>
              <a:rPr lang="en-US" dirty="0" err="1"/>
              <a:t>datanode</a:t>
            </a:r>
            <a:r>
              <a:rPr lang="en-US" dirty="0"/>
              <a:t> </a:t>
            </a:r>
          </a:p>
          <a:p>
            <a:r>
              <a:rPr lang="en-US" dirty="0"/>
              <a:t>with copy of the block</a:t>
            </a:r>
          </a:p>
        </p:txBody>
      </p:sp>
    </p:spTree>
    <p:extLst>
      <p:ext uri="{BB962C8B-B14F-4D97-AF65-F5344CB8AC3E}">
        <p14:creationId xmlns:p14="http://schemas.microsoft.com/office/powerpoint/2010/main" val="10909827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1312B55A-56F5-B648-8854-40FD88DE2B3E}"/>
              </a:ext>
            </a:extLst>
          </p:cNvPr>
          <p:cNvSpPr/>
          <p:nvPr/>
        </p:nvSpPr>
        <p:spPr>
          <a:xfrm>
            <a:off x="973777" y="4560128"/>
            <a:ext cx="8051470" cy="1650670"/>
          </a:xfrm>
          <a:prstGeom prst="roundRect">
            <a:avLst/>
          </a:prstGeom>
          <a:gradFill>
            <a:gsLst>
              <a:gs pos="100000">
                <a:schemeClr val="accent3"/>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Client File Write</a:t>
            </a:r>
          </a:p>
        </p:txBody>
      </p:sp>
      <p:sp>
        <p:nvSpPr>
          <p:cNvPr id="6" name="Rectangle 5">
            <a:extLst>
              <a:ext uri="{FF2B5EF4-FFF2-40B4-BE49-F238E27FC236}">
                <a16:creationId xmlns:a16="http://schemas.microsoft.com/office/drawing/2014/main" id="{4D5C5E7F-2C94-1043-94D0-A3F33151669E}"/>
              </a:ext>
            </a:extLst>
          </p:cNvPr>
          <p:cNvSpPr/>
          <p:nvPr/>
        </p:nvSpPr>
        <p:spPr>
          <a:xfrm>
            <a:off x="712519" y="2636322"/>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HDFS Client</a:t>
            </a:r>
          </a:p>
        </p:txBody>
      </p:sp>
      <p:sp>
        <p:nvSpPr>
          <p:cNvPr id="7" name="Rectangle 6">
            <a:extLst>
              <a:ext uri="{FF2B5EF4-FFF2-40B4-BE49-F238E27FC236}">
                <a16:creationId xmlns:a16="http://schemas.microsoft.com/office/drawing/2014/main" id="{663BBAB5-EA35-F94A-88F8-8BFB3D034BBC}"/>
              </a:ext>
            </a:extLst>
          </p:cNvPr>
          <p:cNvSpPr/>
          <p:nvPr/>
        </p:nvSpPr>
        <p:spPr>
          <a:xfrm>
            <a:off x="5721927" y="2636322"/>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Namenode</a:t>
            </a:r>
            <a:endParaRPr lang="en-US" dirty="0"/>
          </a:p>
        </p:txBody>
      </p:sp>
      <p:sp>
        <p:nvSpPr>
          <p:cNvPr id="8" name="Rectangle 7">
            <a:extLst>
              <a:ext uri="{FF2B5EF4-FFF2-40B4-BE49-F238E27FC236}">
                <a16:creationId xmlns:a16="http://schemas.microsoft.com/office/drawing/2014/main" id="{4B5854A1-3001-7F47-A5E5-8F8CBEFA5335}"/>
              </a:ext>
            </a:extLst>
          </p:cNvPr>
          <p:cNvSpPr/>
          <p:nvPr/>
        </p:nvSpPr>
        <p:spPr>
          <a:xfrm>
            <a:off x="1330036" y="484315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sp>
        <p:nvSpPr>
          <p:cNvPr id="9" name="Rectangle 8">
            <a:extLst>
              <a:ext uri="{FF2B5EF4-FFF2-40B4-BE49-F238E27FC236}">
                <a16:creationId xmlns:a16="http://schemas.microsoft.com/office/drawing/2014/main" id="{30E0F0D8-2315-9142-8B62-960C1900208E}"/>
              </a:ext>
            </a:extLst>
          </p:cNvPr>
          <p:cNvSpPr/>
          <p:nvPr/>
        </p:nvSpPr>
        <p:spPr>
          <a:xfrm>
            <a:off x="3999015" y="484315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sp>
        <p:nvSpPr>
          <p:cNvPr id="10" name="Rectangle 9">
            <a:extLst>
              <a:ext uri="{FF2B5EF4-FFF2-40B4-BE49-F238E27FC236}">
                <a16:creationId xmlns:a16="http://schemas.microsoft.com/office/drawing/2014/main" id="{9D37C772-83EA-3646-A041-2FED1C7DC51B}"/>
              </a:ext>
            </a:extLst>
          </p:cNvPr>
          <p:cNvSpPr/>
          <p:nvPr/>
        </p:nvSpPr>
        <p:spPr>
          <a:xfrm>
            <a:off x="6667994" y="4843156"/>
            <a:ext cx="2018806"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Datanode</a:t>
            </a:r>
            <a:endParaRPr lang="en-US" dirty="0"/>
          </a:p>
        </p:txBody>
      </p:sp>
      <p:cxnSp>
        <p:nvCxnSpPr>
          <p:cNvPr id="12" name="Straight Arrow Connector 11">
            <a:extLst>
              <a:ext uri="{FF2B5EF4-FFF2-40B4-BE49-F238E27FC236}">
                <a16:creationId xmlns:a16="http://schemas.microsoft.com/office/drawing/2014/main" id="{12D3F69F-6151-BA42-B0CA-19083A0AB09D}"/>
              </a:ext>
            </a:extLst>
          </p:cNvPr>
          <p:cNvCxnSpPr>
            <a:stCxn id="6" idx="3"/>
            <a:endCxn id="7" idx="1"/>
          </p:cNvCxnSpPr>
          <p:nvPr/>
        </p:nvCxnSpPr>
        <p:spPr>
          <a:xfrm>
            <a:off x="2731325" y="3093522"/>
            <a:ext cx="299060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A326EF84-990E-8E40-AEDC-9CC8007D51A0}"/>
              </a:ext>
            </a:extLst>
          </p:cNvPr>
          <p:cNvCxnSpPr>
            <a:cxnSpLocks/>
            <a:stCxn id="6" idx="2"/>
          </p:cNvCxnSpPr>
          <p:nvPr/>
        </p:nvCxnSpPr>
        <p:spPr>
          <a:xfrm>
            <a:off x="1721922" y="3550722"/>
            <a:ext cx="0" cy="13035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9DF72B84-E9E4-C14C-9614-D76F50BE1D53}"/>
              </a:ext>
            </a:extLst>
          </p:cNvPr>
          <p:cNvSpPr txBox="1"/>
          <p:nvPr/>
        </p:nvSpPr>
        <p:spPr>
          <a:xfrm>
            <a:off x="3221517" y="2707524"/>
            <a:ext cx="1988878" cy="369332"/>
          </a:xfrm>
          <a:prstGeom prst="rect">
            <a:avLst/>
          </a:prstGeom>
          <a:noFill/>
        </p:spPr>
        <p:txBody>
          <a:bodyPr wrap="none" rtlCol="0">
            <a:spAutoFit/>
          </a:bodyPr>
          <a:lstStyle/>
          <a:p>
            <a:r>
              <a:rPr lang="en-US" dirty="0"/>
              <a:t>1. Create a new file</a:t>
            </a:r>
          </a:p>
        </p:txBody>
      </p:sp>
      <p:sp>
        <p:nvSpPr>
          <p:cNvPr id="18" name="TextBox 17">
            <a:extLst>
              <a:ext uri="{FF2B5EF4-FFF2-40B4-BE49-F238E27FC236}">
                <a16:creationId xmlns:a16="http://schemas.microsoft.com/office/drawing/2014/main" id="{E9FDEED0-5F0C-164C-831F-22921B76673F}"/>
              </a:ext>
            </a:extLst>
          </p:cNvPr>
          <p:cNvSpPr txBox="1"/>
          <p:nvPr/>
        </p:nvSpPr>
        <p:spPr>
          <a:xfrm>
            <a:off x="831271" y="3885995"/>
            <a:ext cx="1237030" cy="369332"/>
          </a:xfrm>
          <a:prstGeom prst="rect">
            <a:avLst/>
          </a:prstGeom>
          <a:noFill/>
        </p:spPr>
        <p:txBody>
          <a:bodyPr wrap="square" rtlCol="0">
            <a:spAutoFit/>
          </a:bodyPr>
          <a:lstStyle/>
          <a:p>
            <a:r>
              <a:rPr lang="en-US" dirty="0"/>
              <a:t>2. Write</a:t>
            </a:r>
          </a:p>
        </p:txBody>
      </p:sp>
      <p:cxnSp>
        <p:nvCxnSpPr>
          <p:cNvPr id="21" name="Straight Arrow Connector 20">
            <a:extLst>
              <a:ext uri="{FF2B5EF4-FFF2-40B4-BE49-F238E27FC236}">
                <a16:creationId xmlns:a16="http://schemas.microsoft.com/office/drawing/2014/main" id="{1C953F3B-10DB-EB4E-9C5F-926611D8B9B9}"/>
              </a:ext>
            </a:extLst>
          </p:cNvPr>
          <p:cNvCxnSpPr/>
          <p:nvPr/>
        </p:nvCxnSpPr>
        <p:spPr>
          <a:xfrm>
            <a:off x="2731324" y="3269672"/>
            <a:ext cx="2990602" cy="0"/>
          </a:xfrm>
          <a:prstGeom prst="straightConnector1">
            <a:avLst/>
          </a:prstGeom>
          <a:ln>
            <a:headEnd type="none"/>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BB580AE-643E-B147-AED0-DE9E4FED4D15}"/>
              </a:ext>
            </a:extLst>
          </p:cNvPr>
          <p:cNvSpPr txBox="1"/>
          <p:nvPr/>
        </p:nvSpPr>
        <p:spPr>
          <a:xfrm>
            <a:off x="3637913" y="3277447"/>
            <a:ext cx="1156086" cy="369332"/>
          </a:xfrm>
          <a:prstGeom prst="rect">
            <a:avLst/>
          </a:prstGeom>
          <a:noFill/>
        </p:spPr>
        <p:txBody>
          <a:bodyPr wrap="none" rtlCol="0">
            <a:spAutoFit/>
          </a:bodyPr>
          <a:lstStyle/>
          <a:p>
            <a:r>
              <a:rPr lang="en-US" dirty="0"/>
              <a:t>4. Commit</a:t>
            </a:r>
          </a:p>
        </p:txBody>
      </p:sp>
      <p:cxnSp>
        <p:nvCxnSpPr>
          <p:cNvPr id="19" name="Straight Arrow Connector 18">
            <a:extLst>
              <a:ext uri="{FF2B5EF4-FFF2-40B4-BE49-F238E27FC236}">
                <a16:creationId xmlns:a16="http://schemas.microsoft.com/office/drawing/2014/main" id="{03F44700-0B5F-254F-B90E-A6AE5AACB5E5}"/>
              </a:ext>
            </a:extLst>
          </p:cNvPr>
          <p:cNvCxnSpPr>
            <a:cxnSpLocks/>
          </p:cNvCxnSpPr>
          <p:nvPr/>
        </p:nvCxnSpPr>
        <p:spPr>
          <a:xfrm>
            <a:off x="1874322" y="3550722"/>
            <a:ext cx="0" cy="1292434"/>
          </a:xfrm>
          <a:prstGeom prst="straightConnector1">
            <a:avLst/>
          </a:prstGeom>
          <a:ln>
            <a:headEnd type="triangle"/>
            <a:tailEnd type="non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4C5607F6-837F-B448-8710-F59C71D6CD49}"/>
              </a:ext>
            </a:extLst>
          </p:cNvPr>
          <p:cNvSpPr txBox="1"/>
          <p:nvPr/>
        </p:nvSpPr>
        <p:spPr>
          <a:xfrm>
            <a:off x="1993073" y="3885995"/>
            <a:ext cx="747320" cy="369332"/>
          </a:xfrm>
          <a:prstGeom prst="rect">
            <a:avLst/>
          </a:prstGeom>
          <a:noFill/>
        </p:spPr>
        <p:txBody>
          <a:bodyPr wrap="none" rtlCol="0">
            <a:spAutoFit/>
          </a:bodyPr>
          <a:lstStyle/>
          <a:p>
            <a:r>
              <a:rPr lang="en-US" dirty="0"/>
              <a:t>3. Ack</a:t>
            </a:r>
          </a:p>
        </p:txBody>
      </p:sp>
      <p:cxnSp>
        <p:nvCxnSpPr>
          <p:cNvPr id="5" name="Straight Arrow Connector 4">
            <a:extLst>
              <a:ext uri="{FF2B5EF4-FFF2-40B4-BE49-F238E27FC236}">
                <a16:creationId xmlns:a16="http://schemas.microsoft.com/office/drawing/2014/main" id="{31FDA919-43C5-ED42-A0BE-4A6044F369BF}"/>
              </a:ext>
            </a:extLst>
          </p:cNvPr>
          <p:cNvCxnSpPr/>
          <p:nvPr/>
        </p:nvCxnSpPr>
        <p:spPr>
          <a:xfrm>
            <a:off x="3348842" y="5248895"/>
            <a:ext cx="6501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43B8AF52-05CE-174B-B70B-A9DBB15ACBFE}"/>
              </a:ext>
            </a:extLst>
          </p:cNvPr>
          <p:cNvCxnSpPr/>
          <p:nvPr/>
        </p:nvCxnSpPr>
        <p:spPr>
          <a:xfrm>
            <a:off x="3348841" y="5425047"/>
            <a:ext cx="650173" cy="0"/>
          </a:xfrm>
          <a:prstGeom prst="straightConnector1">
            <a:avLst/>
          </a:prstGeom>
          <a:ln>
            <a:headEnd type="triangle"/>
            <a:tailEnd type="non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5BB481CE-82BB-EB4B-AC9A-7C1F42255D15}"/>
              </a:ext>
            </a:extLst>
          </p:cNvPr>
          <p:cNvCxnSpPr/>
          <p:nvPr/>
        </p:nvCxnSpPr>
        <p:spPr>
          <a:xfrm>
            <a:off x="6017821" y="5235039"/>
            <a:ext cx="6501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D3A92CCB-8262-804F-86A7-0B123FB58FA4}"/>
              </a:ext>
            </a:extLst>
          </p:cNvPr>
          <p:cNvCxnSpPr/>
          <p:nvPr/>
        </p:nvCxnSpPr>
        <p:spPr>
          <a:xfrm>
            <a:off x="6017820" y="5411191"/>
            <a:ext cx="650173" cy="0"/>
          </a:xfrm>
          <a:prstGeom prst="straightConnector1">
            <a:avLst/>
          </a:prstGeom>
          <a:ln>
            <a:headEnd type="triangle"/>
            <a:tailEnd type="non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45A1290B-0B9E-E64A-8977-8CE558B829F8}"/>
              </a:ext>
            </a:extLst>
          </p:cNvPr>
          <p:cNvSpPr txBox="1"/>
          <p:nvPr/>
        </p:nvSpPr>
        <p:spPr>
          <a:xfrm>
            <a:off x="3320915" y="4879563"/>
            <a:ext cx="706027" cy="369332"/>
          </a:xfrm>
          <a:prstGeom prst="rect">
            <a:avLst/>
          </a:prstGeom>
          <a:noFill/>
        </p:spPr>
        <p:txBody>
          <a:bodyPr wrap="none" rtlCol="0">
            <a:spAutoFit/>
          </a:bodyPr>
          <a:lstStyle/>
          <a:p>
            <a:r>
              <a:rPr lang="en-US" dirty="0"/>
              <a:t>Write</a:t>
            </a:r>
          </a:p>
        </p:txBody>
      </p:sp>
      <p:sp>
        <p:nvSpPr>
          <p:cNvPr id="28" name="TextBox 27">
            <a:extLst>
              <a:ext uri="{FF2B5EF4-FFF2-40B4-BE49-F238E27FC236}">
                <a16:creationId xmlns:a16="http://schemas.microsoft.com/office/drawing/2014/main" id="{8D13CAB1-C049-4348-A271-DE549CB68F74}"/>
              </a:ext>
            </a:extLst>
          </p:cNvPr>
          <p:cNvSpPr txBox="1"/>
          <p:nvPr/>
        </p:nvSpPr>
        <p:spPr>
          <a:xfrm>
            <a:off x="3414081" y="5456898"/>
            <a:ext cx="519694" cy="369332"/>
          </a:xfrm>
          <a:prstGeom prst="rect">
            <a:avLst/>
          </a:prstGeom>
          <a:noFill/>
        </p:spPr>
        <p:txBody>
          <a:bodyPr wrap="none" rtlCol="0">
            <a:spAutoFit/>
          </a:bodyPr>
          <a:lstStyle/>
          <a:p>
            <a:r>
              <a:rPr lang="en-US" dirty="0"/>
              <a:t>Ack</a:t>
            </a:r>
          </a:p>
        </p:txBody>
      </p:sp>
      <p:sp>
        <p:nvSpPr>
          <p:cNvPr id="29" name="TextBox 28">
            <a:extLst>
              <a:ext uri="{FF2B5EF4-FFF2-40B4-BE49-F238E27FC236}">
                <a16:creationId xmlns:a16="http://schemas.microsoft.com/office/drawing/2014/main" id="{FDDB8051-46C4-CB49-89D6-2D928A0D762E}"/>
              </a:ext>
            </a:extLst>
          </p:cNvPr>
          <p:cNvSpPr txBox="1"/>
          <p:nvPr/>
        </p:nvSpPr>
        <p:spPr>
          <a:xfrm>
            <a:off x="5989892" y="4854224"/>
            <a:ext cx="706027" cy="369332"/>
          </a:xfrm>
          <a:prstGeom prst="rect">
            <a:avLst/>
          </a:prstGeom>
          <a:noFill/>
        </p:spPr>
        <p:txBody>
          <a:bodyPr wrap="none" rtlCol="0">
            <a:spAutoFit/>
          </a:bodyPr>
          <a:lstStyle/>
          <a:p>
            <a:r>
              <a:rPr lang="en-US" dirty="0"/>
              <a:t>Write</a:t>
            </a:r>
          </a:p>
        </p:txBody>
      </p:sp>
      <p:sp>
        <p:nvSpPr>
          <p:cNvPr id="30" name="TextBox 29">
            <a:extLst>
              <a:ext uri="{FF2B5EF4-FFF2-40B4-BE49-F238E27FC236}">
                <a16:creationId xmlns:a16="http://schemas.microsoft.com/office/drawing/2014/main" id="{E5739D76-DFB8-A84C-B992-21EDDD7AA539}"/>
              </a:ext>
            </a:extLst>
          </p:cNvPr>
          <p:cNvSpPr txBox="1"/>
          <p:nvPr/>
        </p:nvSpPr>
        <p:spPr>
          <a:xfrm>
            <a:off x="6096142" y="5421090"/>
            <a:ext cx="519694" cy="369332"/>
          </a:xfrm>
          <a:prstGeom prst="rect">
            <a:avLst/>
          </a:prstGeom>
          <a:noFill/>
        </p:spPr>
        <p:txBody>
          <a:bodyPr wrap="none" rtlCol="0">
            <a:spAutoFit/>
          </a:bodyPr>
          <a:lstStyle/>
          <a:p>
            <a:r>
              <a:rPr lang="en-US" dirty="0"/>
              <a:t>Ack</a:t>
            </a:r>
          </a:p>
        </p:txBody>
      </p:sp>
      <p:sp>
        <p:nvSpPr>
          <p:cNvPr id="31" name="TextBox 30">
            <a:extLst>
              <a:ext uri="{FF2B5EF4-FFF2-40B4-BE49-F238E27FC236}">
                <a16:creationId xmlns:a16="http://schemas.microsoft.com/office/drawing/2014/main" id="{5725E1DF-0824-BB4C-BFE8-27A2077C962C}"/>
              </a:ext>
            </a:extLst>
          </p:cNvPr>
          <p:cNvSpPr txBox="1"/>
          <p:nvPr/>
        </p:nvSpPr>
        <p:spPr>
          <a:xfrm>
            <a:off x="973777" y="5860359"/>
            <a:ext cx="8051469" cy="369332"/>
          </a:xfrm>
          <a:prstGeom prst="rect">
            <a:avLst/>
          </a:prstGeom>
          <a:noFill/>
        </p:spPr>
        <p:txBody>
          <a:bodyPr wrap="square" rtlCol="0">
            <a:spAutoFit/>
          </a:bodyPr>
          <a:lstStyle/>
          <a:p>
            <a:pPr algn="ctr"/>
            <a:r>
              <a:rPr lang="en-US" i="1" dirty="0"/>
              <a:t>Replication pipeline</a:t>
            </a:r>
          </a:p>
        </p:txBody>
      </p:sp>
    </p:spTree>
    <p:extLst>
      <p:ext uri="{BB962C8B-B14F-4D97-AF65-F5344CB8AC3E}">
        <p14:creationId xmlns:p14="http://schemas.microsoft.com/office/powerpoint/2010/main" val="102672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Homework Review</a:t>
            </a:r>
          </a:p>
        </p:txBody>
      </p:sp>
      <p:sp>
        <p:nvSpPr>
          <p:cNvPr id="6" name="TextBox 5">
            <a:extLst>
              <a:ext uri="{FF2B5EF4-FFF2-40B4-BE49-F238E27FC236}">
                <a16:creationId xmlns:a16="http://schemas.microsoft.com/office/drawing/2014/main" id="{984C5DB4-B330-1747-8C0B-B5427B6311C5}"/>
              </a:ext>
            </a:extLst>
          </p:cNvPr>
          <p:cNvSpPr txBox="1"/>
          <p:nvPr/>
        </p:nvSpPr>
        <p:spPr>
          <a:xfrm>
            <a:off x="623455" y="2223655"/>
            <a:ext cx="8063345"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Git / pull requests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Python/</a:t>
            </a:r>
            <a:r>
              <a:rPr lang="en-US" sz="2800" dirty="0" err="1"/>
              <a:t>Jupyter</a:t>
            </a:r>
            <a:r>
              <a:rPr lang="en-US" sz="2800" dirty="0"/>
              <a:t> approach</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Bash approach</a:t>
            </a:r>
          </a:p>
        </p:txBody>
      </p:sp>
    </p:spTree>
    <p:extLst>
      <p:ext uri="{BB962C8B-B14F-4D97-AF65-F5344CB8AC3E}">
        <p14:creationId xmlns:p14="http://schemas.microsoft.com/office/powerpoint/2010/main" val="35779439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HDFS Commands</a:t>
            </a:r>
          </a:p>
        </p:txBody>
      </p:sp>
      <p:sp>
        <p:nvSpPr>
          <p:cNvPr id="3" name="TextBox 2">
            <a:extLst>
              <a:ext uri="{FF2B5EF4-FFF2-40B4-BE49-F238E27FC236}">
                <a16:creationId xmlns:a16="http://schemas.microsoft.com/office/drawing/2014/main" id="{F31FB5F2-2388-8C49-A9CA-C37F18EDC092}"/>
              </a:ext>
            </a:extLst>
          </p:cNvPr>
          <p:cNvSpPr txBox="1"/>
          <p:nvPr/>
        </p:nvSpPr>
        <p:spPr>
          <a:xfrm>
            <a:off x="155053" y="3205655"/>
            <a:ext cx="8833893" cy="461665"/>
          </a:xfrm>
          <a:prstGeom prst="rect">
            <a:avLst/>
          </a:prstGeom>
          <a:noFill/>
        </p:spPr>
        <p:txBody>
          <a:bodyPr wrap="none" rtlCol="0">
            <a:spAutoFit/>
          </a:bodyPr>
          <a:lstStyle/>
          <a:p>
            <a:r>
              <a:rPr lang="en-US" sz="2400" dirty="0">
                <a:hlinkClick r:id="rId3"/>
              </a:rPr>
              <a:t>https://images.linoxide.com/hadoop-hdfs-commands-cheatsheet.pdf</a:t>
            </a:r>
            <a:endParaRPr lang="en-US" sz="2400" dirty="0"/>
          </a:p>
        </p:txBody>
      </p:sp>
    </p:spTree>
    <p:extLst>
      <p:ext uri="{BB962C8B-B14F-4D97-AF65-F5344CB8AC3E}">
        <p14:creationId xmlns:p14="http://schemas.microsoft.com/office/powerpoint/2010/main" val="34423277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7E1D5-9535-CF46-B351-10E6DBE5DAD4}"/>
              </a:ext>
            </a:extLst>
          </p:cNvPr>
          <p:cNvSpPr>
            <a:spLocks noGrp="1"/>
          </p:cNvSpPr>
          <p:nvPr>
            <p:ph type="title"/>
          </p:nvPr>
        </p:nvSpPr>
        <p:spPr/>
        <p:txBody>
          <a:bodyPr/>
          <a:lstStyle/>
          <a:p>
            <a:r>
              <a:rPr lang="en-US" dirty="0"/>
              <a:t>Hadoop Demo</a:t>
            </a:r>
          </a:p>
        </p:txBody>
      </p:sp>
      <p:sp>
        <p:nvSpPr>
          <p:cNvPr id="3" name="Content Placeholder 2">
            <a:extLst>
              <a:ext uri="{FF2B5EF4-FFF2-40B4-BE49-F238E27FC236}">
                <a16:creationId xmlns:a16="http://schemas.microsoft.com/office/drawing/2014/main" id="{A357D8A7-D670-4747-BB16-D7C65DBFDDB2}"/>
              </a:ext>
            </a:extLst>
          </p:cNvPr>
          <p:cNvSpPr>
            <a:spLocks noGrp="1"/>
          </p:cNvSpPr>
          <p:nvPr>
            <p:ph idx="1"/>
          </p:nvPr>
        </p:nvSpPr>
        <p:spPr/>
        <p:txBody>
          <a:bodyPr/>
          <a:lstStyle/>
          <a:p>
            <a:r>
              <a:rPr lang="en-US" dirty="0">
                <a:hlinkClick r:id="rId2"/>
              </a:rPr>
              <a:t>https://</a:t>
            </a:r>
            <a:r>
              <a:rPr lang="en-US" dirty="0" err="1">
                <a:hlinkClick r:id="rId2"/>
              </a:rPr>
              <a:t>medium.com</a:t>
            </a:r>
            <a:r>
              <a:rPr lang="en-US" dirty="0">
                <a:hlinkClick r:id="rId2"/>
              </a:rPr>
              <a:t>/analytics-</a:t>
            </a:r>
            <a:r>
              <a:rPr lang="en-US" dirty="0" err="1">
                <a:hlinkClick r:id="rId2"/>
              </a:rPr>
              <a:t>vidhya</a:t>
            </a:r>
            <a:r>
              <a:rPr lang="en-US" dirty="0">
                <a:hlinkClick r:id="rId2"/>
              </a:rPr>
              <a:t>/hadoop-single-node-cluster-on-docker-e88c3d09a256</a:t>
            </a:r>
            <a:endParaRPr lang="en-US" dirty="0"/>
          </a:p>
        </p:txBody>
      </p:sp>
    </p:spTree>
    <p:extLst>
      <p:ext uri="{BB962C8B-B14F-4D97-AF65-F5344CB8AC3E}">
        <p14:creationId xmlns:p14="http://schemas.microsoft.com/office/powerpoint/2010/main" val="7888246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Discussion</a:t>
            </a:r>
          </a:p>
        </p:txBody>
      </p:sp>
      <p:sp>
        <p:nvSpPr>
          <p:cNvPr id="3" name="TextBox 2">
            <a:extLst>
              <a:ext uri="{FF2B5EF4-FFF2-40B4-BE49-F238E27FC236}">
                <a16:creationId xmlns:a16="http://schemas.microsoft.com/office/drawing/2014/main" id="{5BE256EB-4194-964A-876E-79D1684A65A6}"/>
              </a:ext>
            </a:extLst>
          </p:cNvPr>
          <p:cNvSpPr txBox="1"/>
          <p:nvPr/>
        </p:nvSpPr>
        <p:spPr>
          <a:xfrm>
            <a:off x="924910" y="2816773"/>
            <a:ext cx="7514621" cy="1569660"/>
          </a:xfrm>
          <a:prstGeom prst="rect">
            <a:avLst/>
          </a:prstGeom>
          <a:noFill/>
        </p:spPr>
        <p:txBody>
          <a:bodyPr wrap="none" rtlCol="0">
            <a:spAutoFit/>
          </a:bodyPr>
          <a:lstStyle/>
          <a:p>
            <a:r>
              <a:rPr lang="en-US" sz="3200" dirty="0"/>
              <a:t>HDFS is great, but it is complex to maintain. </a:t>
            </a:r>
          </a:p>
          <a:p>
            <a:endParaRPr lang="en-US" sz="3200" dirty="0"/>
          </a:p>
          <a:p>
            <a:r>
              <a:rPr lang="en-US" sz="3200" dirty="0"/>
              <a:t>Are there other alternatives? </a:t>
            </a:r>
          </a:p>
        </p:txBody>
      </p:sp>
    </p:spTree>
    <p:extLst>
      <p:ext uri="{BB962C8B-B14F-4D97-AF65-F5344CB8AC3E}">
        <p14:creationId xmlns:p14="http://schemas.microsoft.com/office/powerpoint/2010/main" val="28229562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More reading</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indent="-285750"/>
            <a:r>
              <a:rPr lang="en-US" sz="1800" dirty="0">
                <a:hlinkClick r:id="rId2"/>
              </a:rPr>
              <a:t>https://hadoop.apache.org/docs/current/hadoop-project-dist/hadoop-hdfs/HdfsDesign.html</a:t>
            </a:r>
            <a:endParaRPr lang="en-US" sz="1800" dirty="0"/>
          </a:p>
          <a:p>
            <a:r>
              <a:rPr lang="en-US" sz="1800" dirty="0" err="1"/>
              <a:t>Ceph</a:t>
            </a:r>
            <a:r>
              <a:rPr lang="en-US" sz="1800" dirty="0"/>
              <a:t> as a scalable alternative to the Hadoop Distributed File System: </a:t>
            </a:r>
            <a:r>
              <a:rPr lang="en-US" sz="1800" dirty="0">
                <a:hlinkClick r:id="rId3"/>
              </a:rPr>
              <a:t>https://www.usenix.org/system/files/login/articles/73508-maltzahn.pdf</a:t>
            </a:r>
            <a:endParaRPr lang="en-US" sz="1800" dirty="0"/>
          </a:p>
          <a:p>
            <a:r>
              <a:rPr lang="en-US" sz="1800" dirty="0">
                <a:hlinkClick r:id="rId4"/>
              </a:rPr>
              <a:t>https://</a:t>
            </a:r>
            <a:r>
              <a:rPr lang="en-US" sz="1800" dirty="0" err="1">
                <a:hlinkClick r:id="rId4"/>
              </a:rPr>
              <a:t>databricks.com</a:t>
            </a:r>
            <a:r>
              <a:rPr lang="en-US" sz="1800" dirty="0">
                <a:hlinkClick r:id="rId4"/>
              </a:rPr>
              <a:t>/blog/2017/05/31/top-5-reasons-for-choosing-s3-over-hdfs.html</a:t>
            </a:r>
            <a:endParaRPr lang="en-US" sz="1800" dirty="0"/>
          </a:p>
          <a:p>
            <a:r>
              <a:rPr lang="en-US" sz="1800" dirty="0"/>
              <a:t>Hadoop Ecosystem Table: </a:t>
            </a:r>
            <a:r>
              <a:rPr lang="en-US" sz="1800" dirty="0">
                <a:hlinkClick r:id="rId5"/>
              </a:rPr>
              <a:t>http://hadoopecosystemtable.github.io/</a:t>
            </a:r>
            <a:endParaRPr lang="en-US" sz="1800" dirty="0"/>
          </a:p>
        </p:txBody>
      </p:sp>
    </p:spTree>
    <p:extLst>
      <p:ext uri="{BB962C8B-B14F-4D97-AF65-F5344CB8AC3E}">
        <p14:creationId xmlns:p14="http://schemas.microsoft.com/office/powerpoint/2010/main" val="42865277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Pop Quiz</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marL="57150" indent="0">
              <a:buNone/>
            </a:pPr>
            <a:r>
              <a:rPr lang="en-US" sz="2400" dirty="0"/>
              <a:t>Q1: HDFS consists of a single _____________________</a:t>
            </a:r>
          </a:p>
        </p:txBody>
      </p:sp>
    </p:spTree>
    <p:extLst>
      <p:ext uri="{BB962C8B-B14F-4D97-AF65-F5344CB8AC3E}">
        <p14:creationId xmlns:p14="http://schemas.microsoft.com/office/powerpoint/2010/main" val="10320147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Pop Quiz</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marL="57150" indent="0">
              <a:buNone/>
            </a:pPr>
            <a:r>
              <a:rPr lang="en-US" sz="2400" dirty="0"/>
              <a:t>Q2: One of the attributes of distributed file system is an ability to self-heal during hardware failures. </a:t>
            </a:r>
          </a:p>
          <a:p>
            <a:pPr marL="57150" indent="0">
              <a:buNone/>
            </a:pPr>
            <a:r>
              <a:rPr lang="en-US" sz="2400" dirty="0"/>
              <a:t>What is it called? F____________ T______________</a:t>
            </a:r>
          </a:p>
        </p:txBody>
      </p:sp>
    </p:spTree>
    <p:extLst>
      <p:ext uri="{BB962C8B-B14F-4D97-AF65-F5344CB8AC3E}">
        <p14:creationId xmlns:p14="http://schemas.microsoft.com/office/powerpoint/2010/main" val="17693542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Pop Quiz</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marL="57150" indent="0">
              <a:buNone/>
            </a:pPr>
            <a:r>
              <a:rPr lang="en-US" sz="2400" dirty="0"/>
              <a:t>Q3: True or False</a:t>
            </a:r>
          </a:p>
          <a:p>
            <a:pPr marL="57150" indent="0">
              <a:buNone/>
            </a:pPr>
            <a:r>
              <a:rPr lang="en-US" sz="2400" dirty="0"/>
              <a:t>Every block of data in HDFS flows through the name node.</a:t>
            </a:r>
          </a:p>
        </p:txBody>
      </p:sp>
    </p:spTree>
    <p:extLst>
      <p:ext uri="{BB962C8B-B14F-4D97-AF65-F5344CB8AC3E}">
        <p14:creationId xmlns:p14="http://schemas.microsoft.com/office/powerpoint/2010/main" val="736239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Concepts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Structured Data</a:t>
            </a:r>
          </a:p>
          <a:p>
            <a:pPr lvl="1"/>
            <a:r>
              <a:rPr lang="en-US" sz="1400" dirty="0"/>
              <a:t>Data with structures: shapes, columns with size and types, rows</a:t>
            </a:r>
          </a:p>
          <a:p>
            <a:r>
              <a:rPr lang="en-US" sz="1800" dirty="0">
                <a:hlinkClick r:id="rId3"/>
              </a:rPr>
              <a:t>Semi-Structured Data</a:t>
            </a:r>
            <a:endParaRPr lang="en-US" sz="1800" dirty="0"/>
          </a:p>
          <a:p>
            <a:pPr lvl="1"/>
            <a:r>
              <a:rPr lang="en-US" sz="1400" i="1" dirty="0"/>
              <a:t>“Semi-structured data is a form of structured data that does not obey the tabular structure of data models associated with relational databases or other forms of data tables, but nonetheless contains tags or other markers to separate semantic elements and enforce hierarchies of records and fields within the data. Therefore, it is also known as self-describing structure”</a:t>
            </a:r>
          </a:p>
          <a:p>
            <a:r>
              <a:rPr lang="en-US" sz="1800" dirty="0">
                <a:hlinkClick r:id="rId4"/>
              </a:rPr>
              <a:t>Key/Value Store</a:t>
            </a:r>
            <a:endParaRPr lang="en-US" sz="1800" dirty="0"/>
          </a:p>
          <a:p>
            <a:pPr lvl="1"/>
            <a:r>
              <a:rPr lang="en-US" sz="1400" i="1" dirty="0"/>
              <a:t>“A key-value database is a type of nonrelational database that uses a simple key-value method to store data. A key-value database stores data as a collection of key-value pairs in which a key serves as a unique identifier. Both keys and values can be anything, ranging from simple objects to complex compound objects. Key-value databases are highly partitionable and allow horizontal scaling at scales that other types of databases cannot achieve”</a:t>
            </a:r>
            <a:endParaRPr lang="en-US" sz="1800" dirty="0"/>
          </a:p>
          <a:p>
            <a:endParaRPr lang="en-US" sz="1800" dirty="0"/>
          </a:p>
          <a:p>
            <a:endParaRPr lang="en-US" sz="1800" dirty="0"/>
          </a:p>
          <a:p>
            <a:endParaRPr lang="en-US" sz="1800" dirty="0"/>
          </a:p>
        </p:txBody>
      </p:sp>
    </p:spTree>
    <p:extLst>
      <p:ext uri="{BB962C8B-B14F-4D97-AF65-F5344CB8AC3E}">
        <p14:creationId xmlns:p14="http://schemas.microsoft.com/office/powerpoint/2010/main" val="41299332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t>Concepts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hlinkClick r:id="rId3"/>
              </a:rPr>
              <a:t>Column Oriented</a:t>
            </a:r>
            <a:r>
              <a:rPr lang="en-US" sz="1800" dirty="0"/>
              <a:t>	</a:t>
            </a:r>
          </a:p>
          <a:p>
            <a:pPr lvl="1"/>
            <a:r>
              <a:rPr lang="en-US" sz="1400" i="1" dirty="0"/>
              <a:t>“While a relational database is optimized for storing rows of data, typically for transactional applications, a columnar database is optimized for fast retrieval of columns of data, typically in analytical applications. Column-oriented storage for database tables is an important factor in analytic query performance because it drastically reduces the overall disk I/O requirements and reduces the amount of data you need to load from disk. Like other NoSQL databases, column-oriented databases are designed to scale “out” using distributed clusters of low-cost hardware to increase throughput, making them ideal for data warehousing and Big Data processing.”</a:t>
            </a:r>
          </a:p>
          <a:p>
            <a:pPr lvl="1"/>
            <a:r>
              <a:rPr lang="en-US" sz="1400" i="1" dirty="0"/>
              <a:t>Also read, </a:t>
            </a:r>
            <a:r>
              <a:rPr lang="en-US" sz="1400" i="1" dirty="0">
                <a:hlinkClick r:id="rId4"/>
              </a:rPr>
              <a:t>https://www.geeksforgeeks.org/difference-between-row-oriented-and-column-oriented-data-stores-in-dbms/</a:t>
            </a:r>
            <a:r>
              <a:rPr lang="en-US" sz="1400" i="1" dirty="0"/>
              <a:t>, </a:t>
            </a:r>
            <a:r>
              <a:rPr lang="en-US" sz="1400" i="1" dirty="0">
                <a:hlinkClick r:id="rId5"/>
              </a:rPr>
              <a:t>https://www.stitchdata.com/columnardatabase/</a:t>
            </a:r>
            <a:endParaRPr lang="en-US" sz="1400" i="1" dirty="0"/>
          </a:p>
          <a:p>
            <a:r>
              <a:rPr lang="en-US" sz="1800" dirty="0">
                <a:hlinkClick r:id="rId6"/>
              </a:rPr>
              <a:t>Random Access</a:t>
            </a:r>
            <a:endParaRPr lang="en-US" sz="1800" dirty="0"/>
          </a:p>
          <a:p>
            <a:pPr lvl="1"/>
            <a:r>
              <a:rPr lang="en-US" sz="1400" i="1" dirty="0"/>
              <a:t>“Ability to access an arbitrary element of a sequence in equal time or any datum from a population of addressable elements roughly as easily and efficiently as any other, no matter how many elements may be in the set. In computer science it is typically contrasted to sequential access which requires data to be retrieved in the order it was stored.”</a:t>
            </a:r>
          </a:p>
          <a:p>
            <a:r>
              <a:rPr lang="en-US" sz="1800" dirty="0"/>
              <a:t>Sparse</a:t>
            </a:r>
          </a:p>
          <a:p>
            <a:pPr lvl="1"/>
            <a:r>
              <a:rPr lang="en-US" sz="1400" dirty="0"/>
              <a:t>Homework: Do a research on what it means to have sparse data/datastore/database. </a:t>
            </a:r>
          </a:p>
          <a:p>
            <a:endParaRPr lang="en-US" sz="1800" dirty="0"/>
          </a:p>
          <a:p>
            <a:endParaRPr lang="en-US" sz="1800" dirty="0"/>
          </a:p>
          <a:p>
            <a:endParaRPr lang="en-US" sz="1800" dirty="0"/>
          </a:p>
        </p:txBody>
      </p:sp>
    </p:spTree>
    <p:extLst>
      <p:ext uri="{BB962C8B-B14F-4D97-AF65-F5344CB8AC3E}">
        <p14:creationId xmlns:p14="http://schemas.microsoft.com/office/powerpoint/2010/main" val="724454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3"/>
              </a:rPr>
              <a:t>HBase</a:t>
            </a:r>
            <a:endParaRPr lang="en-US" dirty="0"/>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Distributed </a:t>
            </a:r>
            <a:r>
              <a:rPr lang="en-US" sz="1800" dirty="0">
                <a:hlinkClick r:id="rId4"/>
              </a:rPr>
              <a:t>key/value store</a:t>
            </a:r>
            <a:r>
              <a:rPr lang="en-US" sz="1800" dirty="0"/>
              <a:t>, column-oriented database built on top of HDFS. </a:t>
            </a:r>
          </a:p>
          <a:p>
            <a:pPr lvl="1"/>
            <a:r>
              <a:rPr lang="en-US" sz="1800" dirty="0"/>
              <a:t>It promises strong consistency.</a:t>
            </a:r>
          </a:p>
          <a:p>
            <a:r>
              <a:rPr lang="en-US" sz="1800" dirty="0"/>
              <a:t>Used for real-time read/write and random access to large datasets. </a:t>
            </a:r>
          </a:p>
          <a:p>
            <a:pPr lvl="1"/>
            <a:r>
              <a:rPr lang="en-US" sz="1800" dirty="0"/>
              <a:t>It is able to host large tables on clusters made from commodity hardware</a:t>
            </a:r>
          </a:p>
          <a:p>
            <a:r>
              <a:rPr lang="en-US" sz="1800" dirty="0"/>
              <a:t>A sparse, distributed, persistent, multidimensional sorted map, indexed by row key, column key, and timestamp</a:t>
            </a:r>
          </a:p>
          <a:p>
            <a:r>
              <a:rPr lang="en-US" sz="1800" dirty="0"/>
              <a:t>Built to scale linearly by adding more nodes. </a:t>
            </a:r>
          </a:p>
          <a:p>
            <a:r>
              <a:rPr lang="en-US" sz="1800" dirty="0"/>
              <a:t>Not relational – no support for SQL</a:t>
            </a:r>
          </a:p>
          <a:p>
            <a:r>
              <a:rPr lang="en-US" sz="1800" dirty="0"/>
              <a:t>Stores structured and semi-structured data naturally</a:t>
            </a:r>
          </a:p>
          <a:p>
            <a:pPr lvl="1"/>
            <a:r>
              <a:rPr lang="en-US" sz="1800" dirty="0"/>
              <a:t>Allows for dynamic and flexible data model</a:t>
            </a:r>
          </a:p>
          <a:p>
            <a:r>
              <a:rPr lang="en-US" sz="1800" dirty="0"/>
              <a:t>Modeled after </a:t>
            </a:r>
            <a:r>
              <a:rPr lang="en-US" sz="1800" dirty="0">
                <a:hlinkClick r:id="rId5"/>
              </a:rPr>
              <a:t>Google’s Bigtable</a:t>
            </a:r>
            <a:endParaRPr lang="en-US" sz="1800" dirty="0"/>
          </a:p>
          <a:p>
            <a:endParaRPr lang="en-US" sz="1800" dirty="0"/>
          </a:p>
        </p:txBody>
      </p:sp>
    </p:spTree>
    <p:extLst>
      <p:ext uri="{BB962C8B-B14F-4D97-AF65-F5344CB8AC3E}">
        <p14:creationId xmlns:p14="http://schemas.microsoft.com/office/powerpoint/2010/main" val="2437370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Slack</a:t>
            </a:r>
          </a:p>
        </p:txBody>
      </p:sp>
      <p:pic>
        <p:nvPicPr>
          <p:cNvPr id="4" name="Picture 3">
            <a:extLst>
              <a:ext uri="{FF2B5EF4-FFF2-40B4-BE49-F238E27FC236}">
                <a16:creationId xmlns:a16="http://schemas.microsoft.com/office/drawing/2014/main" id="{B5ED5108-D791-AB47-AC48-E19435E84BA0}"/>
              </a:ext>
            </a:extLst>
          </p:cNvPr>
          <p:cNvPicPr>
            <a:picLocks noChangeAspect="1"/>
          </p:cNvPicPr>
          <p:nvPr/>
        </p:nvPicPr>
        <p:blipFill>
          <a:blip r:embed="rId2"/>
          <a:stretch>
            <a:fillRect/>
          </a:stretch>
        </p:blipFill>
        <p:spPr>
          <a:xfrm>
            <a:off x="1765738" y="2301875"/>
            <a:ext cx="5612524" cy="3157045"/>
          </a:xfrm>
          <a:prstGeom prst="rect">
            <a:avLst/>
          </a:prstGeom>
        </p:spPr>
      </p:pic>
      <p:sp>
        <p:nvSpPr>
          <p:cNvPr id="5" name="Rectangle 4">
            <a:extLst>
              <a:ext uri="{FF2B5EF4-FFF2-40B4-BE49-F238E27FC236}">
                <a16:creationId xmlns:a16="http://schemas.microsoft.com/office/drawing/2014/main" id="{AA8570A2-20C8-3442-84EB-097DBFEADBF9}"/>
              </a:ext>
            </a:extLst>
          </p:cNvPr>
          <p:cNvSpPr/>
          <p:nvPr/>
        </p:nvSpPr>
        <p:spPr>
          <a:xfrm>
            <a:off x="2635124" y="5718419"/>
            <a:ext cx="3873753" cy="646331"/>
          </a:xfrm>
          <a:prstGeom prst="rect">
            <a:avLst/>
          </a:prstGeom>
        </p:spPr>
        <p:txBody>
          <a:bodyPr wrap="none">
            <a:spAutoFit/>
          </a:bodyPr>
          <a:lstStyle/>
          <a:p>
            <a:pPr algn="ctr"/>
            <a:r>
              <a:rPr lang="en-US" b="1" dirty="0">
                <a:solidFill>
                  <a:schemeClr val="accent2">
                    <a:lumMod val="75000"/>
                  </a:schemeClr>
                </a:solidFill>
                <a:latin typeface="Slack-Lato"/>
              </a:rPr>
              <a:t>Slack Channel: data603-sp22-enkeboll</a:t>
            </a:r>
          </a:p>
          <a:p>
            <a:pPr algn="ctr"/>
            <a:r>
              <a:rPr lang="en-US" b="1" dirty="0">
                <a:solidFill>
                  <a:schemeClr val="accent2">
                    <a:lumMod val="75000"/>
                  </a:schemeClr>
                </a:solidFill>
                <a:latin typeface="Slack-Lato"/>
              </a:rPr>
              <a:t>(my user: @enkeboll)</a:t>
            </a:r>
          </a:p>
        </p:txBody>
      </p:sp>
    </p:spTree>
    <p:extLst>
      <p:ext uri="{BB962C8B-B14F-4D97-AF65-F5344CB8AC3E}">
        <p14:creationId xmlns:p14="http://schemas.microsoft.com/office/powerpoint/2010/main" val="8756009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3"/>
              </a:rPr>
              <a:t>Apache </a:t>
            </a:r>
            <a:r>
              <a:rPr lang="en-US" dirty="0" err="1">
                <a:hlinkClick r:id="rId3"/>
              </a:rPr>
              <a:t>Accumulo</a:t>
            </a:r>
            <a:endParaRPr lang="en-US" dirty="0"/>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Distributed key/value store. </a:t>
            </a:r>
          </a:p>
          <a:p>
            <a:pPr lvl="1"/>
            <a:r>
              <a:rPr lang="en-US" sz="1400" dirty="0"/>
              <a:t>Keys are sorted at all times. </a:t>
            </a:r>
          </a:p>
          <a:p>
            <a:r>
              <a:rPr lang="en-US" sz="1800" dirty="0"/>
              <a:t>Created by NSA</a:t>
            </a:r>
          </a:p>
          <a:p>
            <a:r>
              <a:rPr lang="en-US" sz="1800" dirty="0"/>
              <a:t>Based on Google’s </a:t>
            </a:r>
            <a:r>
              <a:rPr lang="en-US" sz="1800" dirty="0" err="1">
                <a:hlinkClick r:id="rId4"/>
              </a:rPr>
              <a:t>BigTable</a:t>
            </a:r>
            <a:r>
              <a:rPr lang="en-US" sz="1800" dirty="0">
                <a:hlinkClick r:id="rId4"/>
              </a:rPr>
              <a:t> design</a:t>
            </a:r>
            <a:endParaRPr lang="en-US" sz="1800" dirty="0"/>
          </a:p>
          <a:p>
            <a:r>
              <a:rPr lang="en-US" sz="1800" dirty="0"/>
              <a:t>Built on top of Apache Hadoop, Zookeeper, and Thrift.</a:t>
            </a:r>
          </a:p>
          <a:p>
            <a:pPr lvl="1"/>
            <a:r>
              <a:rPr lang="en-US" sz="1400" dirty="0" err="1"/>
              <a:t>Accumulo</a:t>
            </a:r>
            <a:r>
              <a:rPr lang="en-US" sz="1400" dirty="0"/>
              <a:t> depends on Apache Hadoop for storage and Apache </a:t>
            </a:r>
            <a:r>
              <a:rPr lang="en-US" sz="1400" dirty="0" err="1"/>
              <a:t>ZooKeeper</a:t>
            </a:r>
            <a:r>
              <a:rPr lang="en-US" sz="1400" dirty="0"/>
              <a:t> for configuration. </a:t>
            </a:r>
          </a:p>
          <a:p>
            <a:pPr lvl="1"/>
            <a:r>
              <a:rPr lang="en-US" sz="1400" dirty="0"/>
              <a:t>Thrift proxy allows </a:t>
            </a:r>
            <a:r>
              <a:rPr lang="en-US" sz="1400" dirty="0" err="1"/>
              <a:t>Accumulo</a:t>
            </a:r>
            <a:r>
              <a:rPr lang="en-US" sz="1400" dirty="0"/>
              <a:t> API to non-JVM-based languages.</a:t>
            </a:r>
          </a:p>
        </p:txBody>
      </p:sp>
    </p:spTree>
    <p:extLst>
      <p:ext uri="{BB962C8B-B14F-4D97-AF65-F5344CB8AC3E}">
        <p14:creationId xmlns:p14="http://schemas.microsoft.com/office/powerpoint/2010/main" val="36265864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3"/>
              </a:rPr>
              <a:t>Apache Cassandra</a:t>
            </a:r>
            <a:endParaRPr lang="en-US" dirty="0"/>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t>Highly available, distributed, partitioned row store NoSQL database. </a:t>
            </a:r>
          </a:p>
          <a:p>
            <a:r>
              <a:rPr lang="en-US" sz="1800" dirty="0"/>
              <a:t>Built to deal with inevitable node failures following </a:t>
            </a:r>
            <a:r>
              <a:rPr lang="en-US" sz="1800" dirty="0">
                <a:hlinkClick r:id="rId4"/>
              </a:rPr>
              <a:t>AWS Dynamo DB’s design principles</a:t>
            </a:r>
            <a:r>
              <a:rPr lang="en-US" sz="1800" dirty="0"/>
              <a:t>. </a:t>
            </a:r>
          </a:p>
          <a:p>
            <a:pPr lvl="1"/>
            <a:r>
              <a:rPr lang="en-US" sz="1400" dirty="0"/>
              <a:t>Replication Factors (RF) and required consistency level provides Cassandra clusters high availability even during nodes failures. </a:t>
            </a:r>
          </a:p>
          <a:p>
            <a:r>
              <a:rPr lang="en-US" sz="1800" dirty="0"/>
              <a:t>Distributed database – A Cassandra cluster is a collection of nodes working together to serve the same dataset</a:t>
            </a:r>
          </a:p>
          <a:p>
            <a:pPr lvl="1"/>
            <a:r>
              <a:rPr lang="en-US" sz="1400" dirty="0"/>
              <a:t>Nodes can be grouped into logical data centers providing data locality an application. </a:t>
            </a:r>
          </a:p>
          <a:p>
            <a:pPr lvl="1"/>
            <a:r>
              <a:rPr lang="en-US" sz="1400" dirty="0"/>
              <a:t>Adding more nodes also add more disk footprint and the operational throughput. </a:t>
            </a:r>
          </a:p>
          <a:p>
            <a:r>
              <a:rPr lang="en-US" sz="1800" dirty="0"/>
              <a:t>Partitioned Row Store</a:t>
            </a:r>
            <a:r>
              <a:rPr lang="en-US" sz="1400" dirty="0"/>
              <a:t> – Rows of data are stored in tables based on the hashed value of the partition key (token). Each node in the cluster is assigned multiple token ranges. </a:t>
            </a:r>
          </a:p>
          <a:p>
            <a:pPr lvl="1"/>
            <a:r>
              <a:rPr lang="en-US" sz="1400" dirty="0"/>
              <a:t>The Replication Factor decides how many copies of each row will be stored in each data center </a:t>
            </a:r>
          </a:p>
          <a:p>
            <a:r>
              <a:rPr lang="en-US" sz="1800" dirty="0"/>
              <a:t>Decentralized – every node in the cluster is identical. No single point of failure. </a:t>
            </a:r>
          </a:p>
        </p:txBody>
      </p:sp>
    </p:spTree>
    <p:extLst>
      <p:ext uri="{BB962C8B-B14F-4D97-AF65-F5344CB8AC3E}">
        <p14:creationId xmlns:p14="http://schemas.microsoft.com/office/powerpoint/2010/main" val="23685397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Hadoop Ecosystem</a:t>
            </a:r>
          </a:p>
        </p:txBody>
      </p:sp>
      <p:sp>
        <p:nvSpPr>
          <p:cNvPr id="4" name="Rectangle 3">
            <a:extLst>
              <a:ext uri="{FF2B5EF4-FFF2-40B4-BE49-F238E27FC236}">
                <a16:creationId xmlns:a16="http://schemas.microsoft.com/office/drawing/2014/main" id="{3F56A69F-C5B8-4649-885C-9BB06BE6D35B}"/>
              </a:ext>
            </a:extLst>
          </p:cNvPr>
          <p:cNvSpPr/>
          <p:nvPr/>
        </p:nvSpPr>
        <p:spPr>
          <a:xfrm>
            <a:off x="1024971" y="3244334"/>
            <a:ext cx="7094058" cy="584775"/>
          </a:xfrm>
          <a:prstGeom prst="rect">
            <a:avLst/>
          </a:prstGeom>
        </p:spPr>
        <p:txBody>
          <a:bodyPr wrap="none">
            <a:spAutoFit/>
          </a:bodyPr>
          <a:lstStyle/>
          <a:p>
            <a:r>
              <a:rPr lang="en-US" sz="3200" dirty="0">
                <a:hlinkClick r:id="rId3"/>
              </a:rPr>
              <a:t>https://hadoopecosystemtable.github.io/</a:t>
            </a:r>
            <a:endParaRPr lang="en-US" sz="3200" dirty="0"/>
          </a:p>
        </p:txBody>
      </p:sp>
    </p:spTree>
    <p:extLst>
      <p:ext uri="{BB962C8B-B14F-4D97-AF65-F5344CB8AC3E}">
        <p14:creationId xmlns:p14="http://schemas.microsoft.com/office/powerpoint/2010/main" val="24507962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Paper Topic Examples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a:xfrm>
            <a:off x="457200" y="2452688"/>
            <a:ext cx="8229600" cy="4018450"/>
          </a:xfrm>
        </p:spPr>
        <p:txBody>
          <a:bodyPr/>
          <a:lstStyle/>
          <a:p>
            <a:r>
              <a:rPr lang="en-US" sz="1800" i="1" dirty="0"/>
              <a:t>Compare three popular NoSQL distributed databases. Do a thorough analysis of each database and do a comparison between them. </a:t>
            </a:r>
          </a:p>
          <a:p>
            <a:pPr lvl="1"/>
            <a:r>
              <a:rPr lang="en-US" sz="1400" dirty="0"/>
              <a:t>Good use case?</a:t>
            </a:r>
          </a:p>
          <a:p>
            <a:pPr lvl="1"/>
            <a:r>
              <a:rPr lang="en-US" sz="1400" dirty="0"/>
              <a:t>Strengths?</a:t>
            </a:r>
          </a:p>
          <a:p>
            <a:pPr lvl="1"/>
            <a:r>
              <a:rPr lang="en-US" sz="1400" dirty="0"/>
              <a:t>Weakness?</a:t>
            </a:r>
          </a:p>
          <a:p>
            <a:pPr lvl="1"/>
            <a:r>
              <a:rPr lang="en-US" sz="1400" dirty="0"/>
              <a:t>Data Modeling</a:t>
            </a:r>
          </a:p>
          <a:p>
            <a:pPr lvl="1"/>
            <a:r>
              <a:rPr lang="en-US" sz="1400" dirty="0"/>
              <a:t>What is unique about the particular DB? </a:t>
            </a:r>
          </a:p>
          <a:p>
            <a:pPr lvl="1"/>
            <a:r>
              <a:rPr lang="en-US" sz="1400" dirty="0"/>
              <a:t>Operations &amp; maintenance? </a:t>
            </a:r>
          </a:p>
          <a:p>
            <a:pPr lvl="1"/>
            <a:r>
              <a:rPr lang="en-US" sz="1400" dirty="0"/>
              <a:t>Scalability, high availability, recovery during failure, etc.</a:t>
            </a:r>
          </a:p>
          <a:p>
            <a:r>
              <a:rPr lang="en-US" sz="1800" i="1" dirty="0"/>
              <a:t>The effect of [popular compression algorithm] on Hadoop data lakes</a:t>
            </a:r>
          </a:p>
          <a:p>
            <a:pPr lvl="1"/>
            <a:r>
              <a:rPr lang="en-US" sz="1400" dirty="0"/>
              <a:t>Description of algorithm &amp; competing algorithms</a:t>
            </a:r>
          </a:p>
          <a:p>
            <a:pPr lvl="1"/>
            <a:r>
              <a:rPr lang="en-US" sz="1400" dirty="0"/>
              <a:t>Storage before/after compression</a:t>
            </a:r>
          </a:p>
          <a:p>
            <a:pPr lvl="1"/>
            <a:r>
              <a:rPr lang="en-US" sz="1400" dirty="0"/>
              <a:t>Query performance before/after compression</a:t>
            </a:r>
          </a:p>
          <a:p>
            <a:pPr lvl="1"/>
            <a:r>
              <a:rPr lang="en-US" sz="1400" dirty="0"/>
              <a:t>Non-performance downsides to compression</a:t>
            </a:r>
          </a:p>
        </p:txBody>
      </p:sp>
    </p:spTree>
    <p:extLst>
      <p:ext uri="{BB962C8B-B14F-4D97-AF65-F5344CB8AC3E}">
        <p14:creationId xmlns:p14="http://schemas.microsoft.com/office/powerpoint/2010/main" val="11905854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Project Topic Examples</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a:xfrm>
            <a:off x="457200" y="2452688"/>
            <a:ext cx="8229600" cy="4018450"/>
          </a:xfrm>
        </p:spPr>
        <p:txBody>
          <a:bodyPr/>
          <a:lstStyle/>
          <a:p>
            <a:r>
              <a:rPr lang="en-US" sz="1800" i="1" dirty="0"/>
              <a:t>Data sources:</a:t>
            </a:r>
          </a:p>
          <a:p>
            <a:pPr lvl="1"/>
            <a:r>
              <a:rPr lang="en-US" sz="1600" i="1" dirty="0"/>
              <a:t>Kaggle Competitions</a:t>
            </a:r>
            <a:endParaRPr lang="en-US" sz="1400" dirty="0"/>
          </a:p>
          <a:p>
            <a:pPr lvl="1"/>
            <a:r>
              <a:rPr lang="en-US" sz="1600" i="1" dirty="0"/>
              <a:t>Google Dataset Search</a:t>
            </a:r>
          </a:p>
          <a:p>
            <a:pPr lvl="1"/>
            <a:r>
              <a:rPr lang="en-US" sz="1600" i="1" dirty="0" err="1"/>
              <a:t>OpenData</a:t>
            </a:r>
            <a:r>
              <a:rPr lang="en-US" sz="1600" i="1" dirty="0"/>
              <a:t> (Baltimore, DC, NYC, </a:t>
            </a:r>
            <a:r>
              <a:rPr lang="en-US" sz="1600" i="1" dirty="0" err="1"/>
              <a:t>etc</a:t>
            </a:r>
            <a:r>
              <a:rPr lang="en-US" sz="1600" i="1" dirty="0"/>
              <a:t>)</a:t>
            </a:r>
          </a:p>
          <a:p>
            <a:pPr lvl="1"/>
            <a:r>
              <a:rPr lang="en-US" sz="1600" i="1" dirty="0"/>
              <a:t>Self-acquired (Reddit, Yelp, Wikipedia)</a:t>
            </a:r>
          </a:p>
          <a:p>
            <a:r>
              <a:rPr lang="en-US" sz="2000" i="1" dirty="0"/>
              <a:t>Project </a:t>
            </a:r>
            <a:r>
              <a:rPr lang="en-US" sz="1800" i="1" dirty="0"/>
              <a:t>scopes</a:t>
            </a:r>
            <a:r>
              <a:rPr lang="en-US" sz="2000" i="1" dirty="0"/>
              <a:t>:</a:t>
            </a:r>
          </a:p>
          <a:p>
            <a:pPr lvl="1"/>
            <a:r>
              <a:rPr lang="en-US" sz="1600" i="1" dirty="0"/>
              <a:t>MUST INVOLVE SPARK!</a:t>
            </a:r>
          </a:p>
          <a:p>
            <a:pPr lvl="1"/>
            <a:r>
              <a:rPr lang="en-US" sz="1600" i="1" dirty="0"/>
              <a:t>Should involve one other technical </a:t>
            </a:r>
          </a:p>
          <a:p>
            <a:endParaRPr lang="en-US" sz="2000" i="1" dirty="0"/>
          </a:p>
        </p:txBody>
      </p:sp>
    </p:spTree>
    <p:extLst>
      <p:ext uri="{BB962C8B-B14F-4D97-AF65-F5344CB8AC3E}">
        <p14:creationId xmlns:p14="http://schemas.microsoft.com/office/powerpoint/2010/main" val="3201531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2200" dirty="0"/>
              <a:t>Read the following articles:</a:t>
            </a:r>
          </a:p>
          <a:p>
            <a:pPr lvl="1"/>
            <a:r>
              <a:rPr lang="en-US" sz="1800" dirty="0">
                <a:hlinkClick r:id="rId2"/>
              </a:rPr>
              <a:t>https://www.digitalocean.com/community/tutorials/a-comparison-of-nosql-database-management-systems-and-models</a:t>
            </a:r>
            <a:endParaRPr lang="en-US" sz="1800" dirty="0"/>
          </a:p>
          <a:p>
            <a:pPr lvl="1"/>
            <a:r>
              <a:rPr lang="en-US" sz="1800" dirty="0">
                <a:hlinkClick r:id="rId3"/>
              </a:rPr>
              <a:t>https://databricks.com/glossary/data-lake</a:t>
            </a:r>
            <a:endParaRPr lang="en-US" sz="1800" dirty="0"/>
          </a:p>
          <a:p>
            <a:r>
              <a:rPr lang="en-US" sz="2200" dirty="0"/>
              <a:t>Write a summary, no longer than ~250 words, of the technologies and practices described in the two articles</a:t>
            </a:r>
          </a:p>
          <a:p>
            <a:r>
              <a:rPr lang="en-US" sz="2200" dirty="0"/>
              <a:t>The summary should be written in </a:t>
            </a:r>
            <a:r>
              <a:rPr lang="en-US" sz="2200" b="1" dirty="0">
                <a:hlinkClick r:id="rId4"/>
              </a:rPr>
              <a:t>Markdown</a:t>
            </a:r>
            <a:endParaRPr lang="en-US" sz="2200" dirty="0"/>
          </a:p>
          <a:p>
            <a:pPr lvl="1"/>
            <a:r>
              <a:rPr lang="en-US" sz="1800" dirty="0"/>
              <a:t>Include a formatted title and at least two section headers</a:t>
            </a:r>
          </a:p>
          <a:p>
            <a:pPr lvl="1"/>
            <a:r>
              <a:rPr lang="en-US" sz="1800" dirty="0"/>
              <a:t>Embed at least one image</a:t>
            </a:r>
          </a:p>
          <a:p>
            <a:pPr lvl="1"/>
            <a:r>
              <a:rPr lang="en-US" sz="1800" dirty="0"/>
              <a:t>Cite the two articles at the end, using hyperlinks (nothing fancy needed, just a bullet or similar with the link)</a:t>
            </a:r>
          </a:p>
        </p:txBody>
      </p:sp>
    </p:spTree>
    <p:extLst>
      <p:ext uri="{BB962C8B-B14F-4D97-AF65-F5344CB8AC3E}">
        <p14:creationId xmlns:p14="http://schemas.microsoft.com/office/powerpoint/2010/main" val="32936045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Assignment Submission</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2200" dirty="0"/>
              <a:t>Same as last week</a:t>
            </a:r>
          </a:p>
          <a:p>
            <a:r>
              <a:rPr lang="en-US" sz="2200" dirty="0"/>
              <a:t>Add your file </a:t>
            </a:r>
            <a:r>
              <a:rPr lang="en-US" sz="2200" b="1" dirty="0"/>
              <a:t>in a new </a:t>
            </a:r>
            <a:r>
              <a:rPr lang="en-US" sz="2200" dirty="0"/>
              <a:t>branch to your </a:t>
            </a:r>
            <a:r>
              <a:rPr lang="en-US" sz="2200" dirty="0" err="1"/>
              <a:t>github</a:t>
            </a:r>
            <a:r>
              <a:rPr lang="en-US" sz="2200" dirty="0"/>
              <a:t> repository as </a:t>
            </a:r>
            <a:r>
              <a:rPr lang="en-US" sz="2200" b="1" dirty="0"/>
              <a:t>homework/hw02.md</a:t>
            </a:r>
          </a:p>
          <a:p>
            <a:r>
              <a:rPr lang="en-US" sz="2200" dirty="0"/>
              <a:t>Open a pull request from this branch, tag me as the reviewer</a:t>
            </a:r>
          </a:p>
          <a:p>
            <a:r>
              <a:rPr lang="en-US" sz="2200" dirty="0"/>
              <a:t>Submit the pull request URL (</a:t>
            </a:r>
            <a:r>
              <a:rPr lang="en-US" sz="2200" dirty="0" err="1"/>
              <a:t>eg</a:t>
            </a:r>
            <a:r>
              <a:rPr lang="en-US" sz="2200" dirty="0"/>
              <a:t> </a:t>
            </a:r>
            <a:r>
              <a:rPr lang="en-US" sz="2200" dirty="0" err="1"/>
              <a:t>github.com</a:t>
            </a:r>
            <a:r>
              <a:rPr lang="en-US" sz="2200" dirty="0"/>
              <a:t>/enkeboll/data603/pull/2) on Blackboard Assignments</a:t>
            </a:r>
          </a:p>
        </p:txBody>
      </p:sp>
    </p:spTree>
    <p:extLst>
      <p:ext uri="{BB962C8B-B14F-4D97-AF65-F5344CB8AC3E}">
        <p14:creationId xmlns:p14="http://schemas.microsoft.com/office/powerpoint/2010/main" val="12317124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Next Week</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indent="-285750"/>
            <a:r>
              <a:rPr lang="en-US" sz="1800" dirty="0"/>
              <a:t>MapReduce Design Patterns</a:t>
            </a:r>
          </a:p>
          <a:p>
            <a:pPr indent="-285750"/>
            <a:r>
              <a:rPr lang="en-US" sz="1800" dirty="0"/>
              <a:t>Introduction to Cloud Computing</a:t>
            </a:r>
          </a:p>
        </p:txBody>
      </p:sp>
    </p:spTree>
    <p:extLst>
      <p:ext uri="{BB962C8B-B14F-4D97-AF65-F5344CB8AC3E}">
        <p14:creationId xmlns:p14="http://schemas.microsoft.com/office/powerpoint/2010/main" val="3634182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FA5F0BF-CA63-E54C-B63F-9AC9AB61C4EA}"/>
              </a:ext>
            </a:extLst>
          </p:cNvPr>
          <p:cNvSpPr>
            <a:spLocks noGrp="1"/>
          </p:cNvSpPr>
          <p:nvPr>
            <p:ph type="title"/>
          </p:nvPr>
        </p:nvSpPr>
        <p:spPr>
          <a:xfrm>
            <a:off x="457200" y="1158875"/>
            <a:ext cx="8229600" cy="1143000"/>
          </a:xfrm>
        </p:spPr>
        <p:txBody>
          <a:bodyPr/>
          <a:lstStyle/>
          <a:p>
            <a:r>
              <a:rPr lang="en-US" dirty="0"/>
              <a:t>PySpark Local Install</a:t>
            </a:r>
          </a:p>
        </p:txBody>
      </p:sp>
      <p:sp>
        <p:nvSpPr>
          <p:cNvPr id="9" name="TextBox 8">
            <a:extLst>
              <a:ext uri="{FF2B5EF4-FFF2-40B4-BE49-F238E27FC236}">
                <a16:creationId xmlns:a16="http://schemas.microsoft.com/office/drawing/2014/main" id="{1E56CC42-0536-8445-8727-C83670773FD6}"/>
              </a:ext>
            </a:extLst>
          </p:cNvPr>
          <p:cNvSpPr txBox="1"/>
          <p:nvPr/>
        </p:nvSpPr>
        <p:spPr>
          <a:xfrm>
            <a:off x="1" y="4835825"/>
            <a:ext cx="9144000" cy="1569660"/>
          </a:xfrm>
          <a:prstGeom prst="rect">
            <a:avLst/>
          </a:prstGeom>
          <a:noFill/>
        </p:spPr>
        <p:txBody>
          <a:bodyPr wrap="square" rtlCol="0">
            <a:spAutoFit/>
          </a:bodyPr>
          <a:lstStyle/>
          <a:p>
            <a:pPr algn="ctr"/>
            <a:r>
              <a:rPr lang="en-US" sz="3200" dirty="0">
                <a:hlinkClick r:id="rId2"/>
              </a:rPr>
              <a:t>https://vimeo.com/507778388</a:t>
            </a:r>
            <a:endParaRPr lang="en-US" sz="3200" dirty="0"/>
          </a:p>
          <a:p>
            <a:pPr algn="ctr"/>
            <a:r>
              <a:rPr lang="en-US" sz="3200" dirty="0"/>
              <a:t>alternatively, just use Docker:</a:t>
            </a:r>
          </a:p>
          <a:p>
            <a:pPr algn="ctr"/>
            <a:r>
              <a:rPr lang="en-US" sz="3200" dirty="0">
                <a:latin typeface="Courier New" panose="02070309020205020404" pitchFamily="49" charset="0"/>
                <a:cs typeface="Courier New" panose="02070309020205020404" pitchFamily="49" charset="0"/>
              </a:rPr>
              <a:t>docker pull </a:t>
            </a:r>
            <a:r>
              <a:rPr lang="en-US" sz="3200" dirty="0" err="1">
                <a:latin typeface="Courier New" panose="02070309020205020404" pitchFamily="49" charset="0"/>
                <a:cs typeface="Courier New" panose="02070309020205020404" pitchFamily="49" charset="0"/>
              </a:rPr>
              <a:t>jupyter</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pyspark</a:t>
            </a:r>
            <a:r>
              <a:rPr lang="en-US" sz="3200" dirty="0">
                <a:latin typeface="Courier New" panose="02070309020205020404" pitchFamily="49" charset="0"/>
                <a:cs typeface="Courier New" panose="02070309020205020404" pitchFamily="49" charset="0"/>
              </a:rPr>
              <a:t>-notebook</a:t>
            </a:r>
          </a:p>
        </p:txBody>
      </p:sp>
      <p:pic>
        <p:nvPicPr>
          <p:cNvPr id="10" name="Picture 9">
            <a:extLst>
              <a:ext uri="{FF2B5EF4-FFF2-40B4-BE49-F238E27FC236}">
                <a16:creationId xmlns:a16="http://schemas.microsoft.com/office/drawing/2014/main" id="{BF2FAFCB-DC44-4449-8F89-EB2B299AACB7}"/>
              </a:ext>
            </a:extLst>
          </p:cNvPr>
          <p:cNvPicPr>
            <a:picLocks noChangeAspect="1"/>
          </p:cNvPicPr>
          <p:nvPr/>
        </p:nvPicPr>
        <p:blipFill>
          <a:blip r:embed="rId3"/>
          <a:stretch>
            <a:fillRect/>
          </a:stretch>
        </p:blipFill>
        <p:spPr>
          <a:xfrm>
            <a:off x="2433144" y="2400926"/>
            <a:ext cx="4277710" cy="2134973"/>
          </a:xfrm>
          <a:prstGeom prst="rect">
            <a:avLst/>
          </a:prstGeom>
        </p:spPr>
      </p:pic>
    </p:spTree>
    <p:extLst>
      <p:ext uri="{BB962C8B-B14F-4D97-AF65-F5344CB8AC3E}">
        <p14:creationId xmlns:p14="http://schemas.microsoft.com/office/powerpoint/2010/main" val="545070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r>
              <a:rPr lang="en-US" dirty="0"/>
              <a:t>Filesystem</a:t>
            </a:r>
          </a:p>
        </p:txBody>
      </p:sp>
      <p:pic>
        <p:nvPicPr>
          <p:cNvPr id="1030" name="Picture 6" descr="assorted-color folder lot">
            <a:extLst>
              <a:ext uri="{FF2B5EF4-FFF2-40B4-BE49-F238E27FC236}">
                <a16:creationId xmlns:a16="http://schemas.microsoft.com/office/drawing/2014/main" id="{3343D930-E0A7-584B-93C1-DA95A93609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6172" y="2301875"/>
            <a:ext cx="5491655" cy="4208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647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2"/>
              </a:rPr>
              <a:t>Filesystem</a:t>
            </a:r>
            <a:r>
              <a:rPr lang="en-US" dirty="0"/>
              <a:t> - Definition</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pPr marL="0" indent="0">
              <a:buNone/>
            </a:pPr>
            <a:r>
              <a:rPr lang="en-US" sz="1800" i="1" dirty="0"/>
              <a:t>“A filesystem is the methods and data structures that an operating system uses to keep track of files on a disk or partition; that is, the way the files are organized on the disk.”</a:t>
            </a:r>
          </a:p>
          <a:p>
            <a:pPr marL="0" indent="0">
              <a:buNone/>
            </a:pPr>
            <a:r>
              <a:rPr lang="en-US" sz="1800" dirty="0"/>
              <a:t>Reference: </a:t>
            </a:r>
            <a:r>
              <a:rPr lang="en-US" sz="1800" dirty="0">
                <a:hlinkClick r:id="rId3"/>
              </a:rPr>
              <a:t>https://tldp.org/LDP/sag/html/filesystems.html</a:t>
            </a:r>
            <a:endParaRPr lang="en-US" sz="1800" dirty="0"/>
          </a:p>
          <a:p>
            <a:pPr marL="0" indent="0">
              <a:buNone/>
            </a:pPr>
            <a:endParaRPr lang="en-US" sz="1800" dirty="0"/>
          </a:p>
          <a:p>
            <a:r>
              <a:rPr lang="en-US" sz="1800" dirty="0"/>
              <a:t>A subsystem of the operating system that provides protection via access control (security), storage, retrieval and naming of files.</a:t>
            </a:r>
          </a:p>
          <a:p>
            <a:r>
              <a:rPr lang="en-US" sz="1800" dirty="0"/>
              <a:t>Controls how data is stored and retrieved</a:t>
            </a:r>
          </a:p>
          <a:p>
            <a:r>
              <a:rPr lang="en-US" sz="1800" dirty="0"/>
              <a:t>The structure and logic rules used to manage the groups of data and their names</a:t>
            </a:r>
          </a:p>
          <a:p>
            <a:pPr marL="0" indent="0">
              <a:buNone/>
            </a:pPr>
            <a:endParaRPr lang="en-US" sz="1800" dirty="0"/>
          </a:p>
          <a:p>
            <a:pPr marL="0" indent="0">
              <a:buNone/>
            </a:pPr>
            <a:r>
              <a:rPr lang="en-US" sz="1800" dirty="0"/>
              <a:t>Reference: </a:t>
            </a:r>
            <a:r>
              <a:rPr lang="en-US" sz="1800" dirty="0">
                <a:hlinkClick r:id="rId2"/>
              </a:rPr>
              <a:t>https://</a:t>
            </a:r>
            <a:r>
              <a:rPr lang="en-US" sz="1800" dirty="0" err="1">
                <a:hlinkClick r:id="rId2"/>
              </a:rPr>
              <a:t>en.wikipedia.org</a:t>
            </a:r>
            <a:r>
              <a:rPr lang="en-US" sz="1800" dirty="0">
                <a:hlinkClick r:id="rId2"/>
              </a:rPr>
              <a:t>/wiki/</a:t>
            </a:r>
            <a:r>
              <a:rPr lang="en-US" sz="1800" dirty="0" err="1">
                <a:hlinkClick r:id="rId2"/>
              </a:rPr>
              <a:t>File_system</a:t>
            </a:r>
            <a:endParaRPr lang="en-US" sz="1800" dirty="0"/>
          </a:p>
          <a:p>
            <a:pPr lvl="1"/>
            <a:endParaRPr lang="en-US" sz="1800" dirty="0"/>
          </a:p>
        </p:txBody>
      </p:sp>
    </p:spTree>
    <p:extLst>
      <p:ext uri="{BB962C8B-B14F-4D97-AF65-F5344CB8AC3E}">
        <p14:creationId xmlns:p14="http://schemas.microsoft.com/office/powerpoint/2010/main" val="429646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1B3E-8944-4086-871C-89DAEB5A2626}"/>
              </a:ext>
            </a:extLst>
          </p:cNvPr>
          <p:cNvSpPr>
            <a:spLocks noGrp="1"/>
          </p:cNvSpPr>
          <p:nvPr>
            <p:ph type="title"/>
          </p:nvPr>
        </p:nvSpPr>
        <p:spPr/>
        <p:txBody>
          <a:bodyPr/>
          <a:lstStyle/>
          <a:p>
            <a:pPr algn="l"/>
            <a:r>
              <a:rPr lang="en-US" dirty="0">
                <a:hlinkClick r:id="rId3"/>
              </a:rPr>
              <a:t>Filesystem</a:t>
            </a:r>
            <a:r>
              <a:rPr lang="en-US" dirty="0"/>
              <a:t> - Architecture</a:t>
            </a:r>
          </a:p>
        </p:txBody>
      </p:sp>
      <p:sp>
        <p:nvSpPr>
          <p:cNvPr id="3" name="Content Placeholder 2">
            <a:extLst>
              <a:ext uri="{FF2B5EF4-FFF2-40B4-BE49-F238E27FC236}">
                <a16:creationId xmlns:a16="http://schemas.microsoft.com/office/drawing/2014/main" id="{B6D3BC5E-52E2-40C0-996B-903F17728BB5}"/>
              </a:ext>
            </a:extLst>
          </p:cNvPr>
          <p:cNvSpPr>
            <a:spLocks noGrp="1"/>
          </p:cNvSpPr>
          <p:nvPr>
            <p:ph idx="1"/>
          </p:nvPr>
        </p:nvSpPr>
        <p:spPr/>
        <p:txBody>
          <a:bodyPr/>
          <a:lstStyle/>
          <a:p>
            <a:r>
              <a:rPr lang="en-US" sz="1800" dirty="0">
                <a:hlinkClick r:id="rId4"/>
              </a:rPr>
              <a:t>Logical File System</a:t>
            </a:r>
            <a:endParaRPr lang="en-US" sz="1800" dirty="0"/>
          </a:p>
          <a:p>
            <a:pPr lvl="1"/>
            <a:r>
              <a:rPr lang="en-US" sz="1800" dirty="0"/>
              <a:t>Abstraction layer, provides interaction with user applications via APIs (READ, OPEN, CLOSE)</a:t>
            </a:r>
          </a:p>
          <a:p>
            <a:r>
              <a:rPr lang="en-US" sz="1800" dirty="0">
                <a:hlinkClick r:id="rId5"/>
              </a:rPr>
              <a:t>Virtual File System</a:t>
            </a:r>
            <a:endParaRPr lang="en-US" sz="1800" dirty="0"/>
          </a:p>
          <a:p>
            <a:pPr lvl="1"/>
            <a:r>
              <a:rPr lang="en-US" sz="1800" dirty="0"/>
              <a:t>Allows client applications to access different types of concrete file systems in a uniform way. E.g. access to local and network storage devices without the client application needing to have different behavior.</a:t>
            </a:r>
          </a:p>
          <a:p>
            <a:r>
              <a:rPr lang="en-US" sz="1800" dirty="0"/>
              <a:t>Physical File System</a:t>
            </a:r>
          </a:p>
          <a:p>
            <a:pPr lvl="1"/>
            <a:r>
              <a:rPr lang="en-US" sz="1800" dirty="0"/>
              <a:t>Operations of the storage device including reading, writing, buffering, memory management via device drivers</a:t>
            </a:r>
          </a:p>
        </p:txBody>
      </p:sp>
    </p:spTree>
    <p:extLst>
      <p:ext uri="{BB962C8B-B14F-4D97-AF65-F5344CB8AC3E}">
        <p14:creationId xmlns:p14="http://schemas.microsoft.com/office/powerpoint/2010/main" val="3996801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87412-89A8-B844-B44F-310F3714B72D}"/>
              </a:ext>
            </a:extLst>
          </p:cNvPr>
          <p:cNvSpPr>
            <a:spLocks noGrp="1"/>
          </p:cNvSpPr>
          <p:nvPr>
            <p:ph type="title"/>
          </p:nvPr>
        </p:nvSpPr>
        <p:spPr/>
        <p:txBody>
          <a:bodyPr/>
          <a:lstStyle/>
          <a:p>
            <a:pPr algn="l"/>
            <a:r>
              <a:rPr lang="en-US" dirty="0">
                <a:hlinkClick r:id="rId2"/>
              </a:rPr>
              <a:t>Filesystem</a:t>
            </a:r>
            <a:endParaRPr lang="en-US" dirty="0"/>
          </a:p>
        </p:txBody>
      </p:sp>
      <p:sp>
        <p:nvSpPr>
          <p:cNvPr id="4" name="Can 3">
            <a:extLst>
              <a:ext uri="{FF2B5EF4-FFF2-40B4-BE49-F238E27FC236}">
                <a16:creationId xmlns:a16="http://schemas.microsoft.com/office/drawing/2014/main" id="{8C251732-A488-FC4E-9171-454F8BAD7609}"/>
              </a:ext>
            </a:extLst>
          </p:cNvPr>
          <p:cNvSpPr/>
          <p:nvPr/>
        </p:nvSpPr>
        <p:spPr>
          <a:xfrm>
            <a:off x="1976284" y="5481032"/>
            <a:ext cx="1238864" cy="845574"/>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Ext3</a:t>
            </a:r>
          </a:p>
        </p:txBody>
      </p:sp>
      <p:sp>
        <p:nvSpPr>
          <p:cNvPr id="5" name="Can 4">
            <a:extLst>
              <a:ext uri="{FF2B5EF4-FFF2-40B4-BE49-F238E27FC236}">
                <a16:creationId xmlns:a16="http://schemas.microsoft.com/office/drawing/2014/main" id="{B08EEF27-4724-2D48-96EF-E5BEF1E1BB62}"/>
              </a:ext>
            </a:extLst>
          </p:cNvPr>
          <p:cNvSpPr/>
          <p:nvPr/>
        </p:nvSpPr>
        <p:spPr>
          <a:xfrm>
            <a:off x="3783377" y="5481032"/>
            <a:ext cx="1238864" cy="845574"/>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NTFS</a:t>
            </a:r>
          </a:p>
        </p:txBody>
      </p:sp>
      <p:sp>
        <p:nvSpPr>
          <p:cNvPr id="6" name="Rectangle 5">
            <a:extLst>
              <a:ext uri="{FF2B5EF4-FFF2-40B4-BE49-F238E27FC236}">
                <a16:creationId xmlns:a16="http://schemas.microsoft.com/office/drawing/2014/main" id="{9E69484C-49BA-8741-B40C-616291735F0E}"/>
              </a:ext>
            </a:extLst>
          </p:cNvPr>
          <p:cNvSpPr/>
          <p:nvPr/>
        </p:nvSpPr>
        <p:spPr>
          <a:xfrm>
            <a:off x="1187659" y="4356060"/>
            <a:ext cx="6410632" cy="50093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Virtual Filesystem</a:t>
            </a:r>
          </a:p>
        </p:txBody>
      </p:sp>
      <p:sp>
        <p:nvSpPr>
          <p:cNvPr id="7" name="Rectangle 6">
            <a:extLst>
              <a:ext uri="{FF2B5EF4-FFF2-40B4-BE49-F238E27FC236}">
                <a16:creationId xmlns:a16="http://schemas.microsoft.com/office/drawing/2014/main" id="{CA028C64-232C-204C-A028-884444382743}"/>
              </a:ext>
            </a:extLst>
          </p:cNvPr>
          <p:cNvSpPr/>
          <p:nvPr/>
        </p:nvSpPr>
        <p:spPr>
          <a:xfrm>
            <a:off x="2998838" y="2143945"/>
            <a:ext cx="2812026" cy="43300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Application</a:t>
            </a:r>
          </a:p>
        </p:txBody>
      </p:sp>
      <p:sp>
        <p:nvSpPr>
          <p:cNvPr id="8" name="Can 7">
            <a:extLst>
              <a:ext uri="{FF2B5EF4-FFF2-40B4-BE49-F238E27FC236}">
                <a16:creationId xmlns:a16="http://schemas.microsoft.com/office/drawing/2014/main" id="{730ED1E1-A9B7-A247-B3F0-B7F4289160D1}"/>
              </a:ext>
            </a:extLst>
          </p:cNvPr>
          <p:cNvSpPr/>
          <p:nvPr/>
        </p:nvSpPr>
        <p:spPr>
          <a:xfrm>
            <a:off x="5614220" y="5481032"/>
            <a:ext cx="1238864" cy="845574"/>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NFS</a:t>
            </a:r>
          </a:p>
        </p:txBody>
      </p:sp>
      <p:cxnSp>
        <p:nvCxnSpPr>
          <p:cNvPr id="12" name="Elbow Connector 11">
            <a:extLst>
              <a:ext uri="{FF2B5EF4-FFF2-40B4-BE49-F238E27FC236}">
                <a16:creationId xmlns:a16="http://schemas.microsoft.com/office/drawing/2014/main" id="{42410107-FDEC-4B47-867D-2B6570A35368}"/>
              </a:ext>
            </a:extLst>
          </p:cNvPr>
          <p:cNvCxnSpPr>
            <a:cxnSpLocks/>
            <a:stCxn id="6" idx="2"/>
            <a:endCxn id="4" idx="1"/>
          </p:cNvCxnSpPr>
          <p:nvPr/>
        </p:nvCxnSpPr>
        <p:spPr>
          <a:xfrm rot="5400000">
            <a:off x="3182328" y="4270385"/>
            <a:ext cx="624036" cy="1797259"/>
          </a:xfrm>
          <a:prstGeom prst="bentConnector3">
            <a:avLst>
              <a:gd name="adj1" fmla="val 50000"/>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4" name="Elbow Connector 13">
            <a:extLst>
              <a:ext uri="{FF2B5EF4-FFF2-40B4-BE49-F238E27FC236}">
                <a16:creationId xmlns:a16="http://schemas.microsoft.com/office/drawing/2014/main" id="{E3AF3531-84B5-7541-802E-FB6D3584B1D7}"/>
              </a:ext>
            </a:extLst>
          </p:cNvPr>
          <p:cNvCxnSpPr>
            <a:cxnSpLocks/>
            <a:stCxn id="6" idx="2"/>
            <a:endCxn id="8" idx="1"/>
          </p:cNvCxnSpPr>
          <p:nvPr/>
        </p:nvCxnSpPr>
        <p:spPr>
          <a:xfrm rot="16200000" flipH="1">
            <a:off x="5001295" y="4248675"/>
            <a:ext cx="624036" cy="1840677"/>
          </a:xfrm>
          <a:prstGeom prst="bentConnector3">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5CE536CE-F106-5D47-86EE-69B3283F5CBE}"/>
              </a:ext>
            </a:extLst>
          </p:cNvPr>
          <p:cNvCxnSpPr>
            <a:cxnSpLocks/>
            <a:stCxn id="6" idx="2"/>
            <a:endCxn id="5" idx="1"/>
          </p:cNvCxnSpPr>
          <p:nvPr/>
        </p:nvCxnSpPr>
        <p:spPr>
          <a:xfrm>
            <a:off x="4392975" y="4856996"/>
            <a:ext cx="9834" cy="624036"/>
          </a:xfrm>
          <a:prstGeom prst="line">
            <a:avLst/>
          </a:prstGeom>
          <a:ln>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id="{60D530C6-1E56-F04F-8094-3BA2BA8073D2}"/>
              </a:ext>
            </a:extLst>
          </p:cNvPr>
          <p:cNvSpPr/>
          <p:nvPr/>
        </p:nvSpPr>
        <p:spPr>
          <a:xfrm>
            <a:off x="1197493" y="2837628"/>
            <a:ext cx="6410632" cy="50093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Logical Filesystem</a:t>
            </a:r>
          </a:p>
        </p:txBody>
      </p:sp>
      <p:sp>
        <p:nvSpPr>
          <p:cNvPr id="26" name="Right Brace 25">
            <a:extLst>
              <a:ext uri="{FF2B5EF4-FFF2-40B4-BE49-F238E27FC236}">
                <a16:creationId xmlns:a16="http://schemas.microsoft.com/office/drawing/2014/main" id="{9C248934-28F9-EB42-83EE-D8BEF5D6E8DF}"/>
              </a:ext>
            </a:extLst>
          </p:cNvPr>
          <p:cNvSpPr/>
          <p:nvPr/>
        </p:nvSpPr>
        <p:spPr>
          <a:xfrm>
            <a:off x="7338951" y="5008700"/>
            <a:ext cx="534389" cy="131790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id="{D042EB91-6B56-CB40-80D6-4E219A43B341}"/>
              </a:ext>
            </a:extLst>
          </p:cNvPr>
          <p:cNvSpPr txBox="1"/>
          <p:nvPr/>
        </p:nvSpPr>
        <p:spPr>
          <a:xfrm rot="16200000">
            <a:off x="7019933" y="5352360"/>
            <a:ext cx="2024208" cy="369332"/>
          </a:xfrm>
          <a:prstGeom prst="rect">
            <a:avLst/>
          </a:prstGeom>
          <a:noFill/>
        </p:spPr>
        <p:txBody>
          <a:bodyPr wrap="none" rtlCol="0">
            <a:spAutoFit/>
          </a:bodyPr>
          <a:lstStyle/>
          <a:p>
            <a:r>
              <a:rPr lang="en-US" dirty="0">
                <a:solidFill>
                  <a:schemeClr val="accent1"/>
                </a:solidFill>
              </a:rPr>
              <a:t>Physical File System</a:t>
            </a:r>
          </a:p>
        </p:txBody>
      </p:sp>
      <p:sp>
        <p:nvSpPr>
          <p:cNvPr id="28" name="Rectangle 27">
            <a:extLst>
              <a:ext uri="{FF2B5EF4-FFF2-40B4-BE49-F238E27FC236}">
                <a16:creationId xmlns:a16="http://schemas.microsoft.com/office/drawing/2014/main" id="{22D054E7-A594-1946-9A97-126C5D0309B0}"/>
              </a:ext>
            </a:extLst>
          </p:cNvPr>
          <p:cNvSpPr/>
          <p:nvPr/>
        </p:nvSpPr>
        <p:spPr>
          <a:xfrm>
            <a:off x="1195513" y="3582828"/>
            <a:ext cx="6410632" cy="50093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Operating System (OS) Kernel</a:t>
            </a:r>
          </a:p>
        </p:txBody>
      </p:sp>
      <p:cxnSp>
        <p:nvCxnSpPr>
          <p:cNvPr id="30" name="Straight Arrow Connector 29">
            <a:extLst>
              <a:ext uri="{FF2B5EF4-FFF2-40B4-BE49-F238E27FC236}">
                <a16:creationId xmlns:a16="http://schemas.microsoft.com/office/drawing/2014/main" id="{213DAC1B-D628-4D47-854A-81FD4EF85492}"/>
              </a:ext>
            </a:extLst>
          </p:cNvPr>
          <p:cNvCxnSpPr>
            <a:cxnSpLocks/>
            <a:stCxn id="7" idx="2"/>
            <a:endCxn id="24" idx="0"/>
          </p:cNvCxnSpPr>
          <p:nvPr/>
        </p:nvCxnSpPr>
        <p:spPr>
          <a:xfrm flipH="1">
            <a:off x="4402809" y="2576948"/>
            <a:ext cx="2042" cy="2606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E40925CB-03E3-9543-A3BC-FE60E2FFA804}"/>
              </a:ext>
            </a:extLst>
          </p:cNvPr>
          <p:cNvCxnSpPr>
            <a:cxnSpLocks/>
            <a:stCxn id="24" idx="2"/>
            <a:endCxn id="28" idx="0"/>
          </p:cNvCxnSpPr>
          <p:nvPr/>
        </p:nvCxnSpPr>
        <p:spPr>
          <a:xfrm flipH="1">
            <a:off x="4400829" y="3338564"/>
            <a:ext cx="1980" cy="24426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67C771FC-8DE1-7F41-B7B0-29A10B7451BF}"/>
              </a:ext>
            </a:extLst>
          </p:cNvPr>
          <p:cNvCxnSpPr>
            <a:cxnSpLocks/>
          </p:cNvCxnSpPr>
          <p:nvPr/>
        </p:nvCxnSpPr>
        <p:spPr>
          <a:xfrm flipH="1">
            <a:off x="4390933" y="4083504"/>
            <a:ext cx="2042" cy="2606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41" name="Lightning Bolt 40">
            <a:extLst>
              <a:ext uri="{FF2B5EF4-FFF2-40B4-BE49-F238E27FC236}">
                <a16:creationId xmlns:a16="http://schemas.microsoft.com/office/drawing/2014/main" id="{101D8087-6609-C644-B5B2-73CB8E42F598}"/>
              </a:ext>
            </a:extLst>
          </p:cNvPr>
          <p:cNvSpPr/>
          <p:nvPr/>
        </p:nvSpPr>
        <p:spPr>
          <a:xfrm rot="18889138">
            <a:off x="6154579" y="5118153"/>
            <a:ext cx="220614" cy="433691"/>
          </a:xfrm>
          <a:prstGeom prst="lightningBol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9863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15483</TotalTime>
  <Words>2950</Words>
  <Application>Microsoft Macintosh PowerPoint</Application>
  <PresentationFormat>On-screen Show (4:3)</PresentationFormat>
  <Paragraphs>330</Paragraphs>
  <Slides>47</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Courier New</vt:lpstr>
      <vt:lpstr>Slack-Lato</vt:lpstr>
      <vt:lpstr>Office Theme</vt:lpstr>
      <vt:lpstr>Data 603 – Big Data Platforms</vt:lpstr>
      <vt:lpstr>Lecture 2 Outline</vt:lpstr>
      <vt:lpstr>Homework Review</vt:lpstr>
      <vt:lpstr>Slack</vt:lpstr>
      <vt:lpstr>PySpark Local Install</vt:lpstr>
      <vt:lpstr>Filesystem</vt:lpstr>
      <vt:lpstr>Filesystem - Definition</vt:lpstr>
      <vt:lpstr>Filesystem - Architecture</vt:lpstr>
      <vt:lpstr>Filesystem</vt:lpstr>
      <vt:lpstr>Filesystem - Concepts</vt:lpstr>
      <vt:lpstr>Distributed Filesystems</vt:lpstr>
      <vt:lpstr>Distributed Filesystems</vt:lpstr>
      <vt:lpstr>Distributed Filesystems</vt:lpstr>
      <vt:lpstr>Hadoop Distributed File System</vt:lpstr>
      <vt:lpstr>Hadoop Distributed File System</vt:lpstr>
      <vt:lpstr>Hadoop Distributed File System</vt:lpstr>
      <vt:lpstr>HDFS – Design Choices</vt:lpstr>
      <vt:lpstr>HDFS – Implementation</vt:lpstr>
      <vt:lpstr>HDFS – Architecture</vt:lpstr>
      <vt:lpstr>HDFS – Architecture</vt:lpstr>
      <vt:lpstr>HDFS – Architecture</vt:lpstr>
      <vt:lpstr>HDFS – Namespace</vt:lpstr>
      <vt:lpstr>HDFS – Permissions</vt:lpstr>
      <vt:lpstr>HDFS – Data Replication</vt:lpstr>
      <vt:lpstr>HDFS – Data Replication (cont.)</vt:lpstr>
      <vt:lpstr>HDFS – Metadata</vt:lpstr>
      <vt:lpstr>HDFS – Data Storage</vt:lpstr>
      <vt:lpstr>HDFS Client File Read</vt:lpstr>
      <vt:lpstr>HDFS Client File Write</vt:lpstr>
      <vt:lpstr>HDFS Commands</vt:lpstr>
      <vt:lpstr>Hadoop Demo</vt:lpstr>
      <vt:lpstr>Discussion</vt:lpstr>
      <vt:lpstr>More reading</vt:lpstr>
      <vt:lpstr>Pop Quiz</vt:lpstr>
      <vt:lpstr>Pop Quiz</vt:lpstr>
      <vt:lpstr>Pop Quiz</vt:lpstr>
      <vt:lpstr>Concepts</vt:lpstr>
      <vt:lpstr>Concepts</vt:lpstr>
      <vt:lpstr>HBase</vt:lpstr>
      <vt:lpstr>Apache Accumulo</vt:lpstr>
      <vt:lpstr>Apache Cassandra</vt:lpstr>
      <vt:lpstr>Hadoop Ecosystem</vt:lpstr>
      <vt:lpstr>Paper Topic Examples</vt:lpstr>
      <vt:lpstr>Project Topic Examples</vt:lpstr>
      <vt:lpstr>Assignment</vt:lpstr>
      <vt:lpstr>Assignment Submission</vt:lpstr>
      <vt:lpstr>Next Week</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Waleed Youssef</dc:creator>
  <cp:lastModifiedBy>Andrew Enkeboll</cp:lastModifiedBy>
  <cp:revision>221</cp:revision>
  <cp:lastPrinted>2022-02-11T00:08:33Z</cp:lastPrinted>
  <dcterms:created xsi:type="dcterms:W3CDTF">2014-05-05T14:25:42Z</dcterms:created>
  <dcterms:modified xsi:type="dcterms:W3CDTF">2022-02-12T01:06:30Z</dcterms:modified>
</cp:coreProperties>
</file>